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3" r:id="rId3"/>
  </p:sldMasterIdLst>
  <p:notesMasterIdLst>
    <p:notesMasterId r:id="rId33"/>
  </p:notesMasterIdLst>
  <p:sldIdLst>
    <p:sldId id="300" r:id="rId4"/>
    <p:sldId id="256" r:id="rId5"/>
    <p:sldId id="257" r:id="rId6"/>
    <p:sldId id="295" r:id="rId7"/>
    <p:sldId id="260" r:id="rId8"/>
    <p:sldId id="261" r:id="rId9"/>
    <p:sldId id="270" r:id="rId10"/>
    <p:sldId id="259" r:id="rId11"/>
    <p:sldId id="293" r:id="rId12"/>
    <p:sldId id="292" r:id="rId13"/>
    <p:sldId id="294" r:id="rId14"/>
    <p:sldId id="281" r:id="rId15"/>
    <p:sldId id="277" r:id="rId16"/>
    <p:sldId id="264" r:id="rId17"/>
    <p:sldId id="265" r:id="rId18"/>
    <p:sldId id="267" r:id="rId19"/>
    <p:sldId id="289" r:id="rId20"/>
    <p:sldId id="268" r:id="rId21"/>
    <p:sldId id="297" r:id="rId22"/>
    <p:sldId id="269" r:id="rId23"/>
    <p:sldId id="290" r:id="rId24"/>
    <p:sldId id="288" r:id="rId25"/>
    <p:sldId id="298" r:id="rId26"/>
    <p:sldId id="299" r:id="rId27"/>
    <p:sldId id="266" r:id="rId28"/>
    <p:sldId id="286" r:id="rId29"/>
    <p:sldId id="275" r:id="rId30"/>
    <p:sldId id="296" r:id="rId31"/>
    <p:sldId id="285" r:id="rId32"/>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0C6E1"/>
    <a:srgbClr val="D5D2CD"/>
    <a:srgbClr val="DDDDDD"/>
    <a:srgbClr val="C5B9C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96" autoAdjust="0"/>
    <p:restoredTop sz="94574" autoAdjust="0"/>
  </p:normalViewPr>
  <p:slideViewPr>
    <p:cSldViewPr>
      <p:cViewPr varScale="1">
        <p:scale>
          <a:sx n="81" d="100"/>
          <a:sy n="81" d="100"/>
        </p:scale>
        <p:origin x="1608" y="90"/>
      </p:cViewPr>
      <p:guideLst>
        <p:guide orient="horz" pos="2160"/>
        <p:guide pos="2880"/>
      </p:guideLst>
    </p:cSldViewPr>
  </p:slideViewPr>
  <p:outlineViewPr>
    <p:cViewPr>
      <p:scale>
        <a:sx n="33" d="100"/>
        <a:sy n="33" d="100"/>
      </p:scale>
      <p:origin x="0" y="427"/>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7" d="100"/>
          <a:sy n="77" d="100"/>
        </p:scale>
        <p:origin x="3108"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38"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F2D5807-1ED2-47FA-9581-88E6B436029D}"/>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a:extLst>
              <a:ext uri="{FF2B5EF4-FFF2-40B4-BE49-F238E27FC236}">
                <a16:creationId xmlns:a16="http://schemas.microsoft.com/office/drawing/2014/main" id="{AC3FB837-C2D2-47E5-B962-3075EAF3D44C}"/>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515F6CF4-E6BA-4E00-80EE-0C713DBE5E77}" type="datetimeFigureOut">
              <a:rPr lang="en-GB"/>
              <a:pPr>
                <a:defRPr/>
              </a:pPr>
              <a:t>15/01/2018</a:t>
            </a:fld>
            <a:endParaRPr lang="en-GB" dirty="0"/>
          </a:p>
        </p:txBody>
      </p:sp>
      <p:sp>
        <p:nvSpPr>
          <p:cNvPr id="4" name="Slide Image Placeholder 3">
            <a:extLst>
              <a:ext uri="{FF2B5EF4-FFF2-40B4-BE49-F238E27FC236}">
                <a16:creationId xmlns:a16="http://schemas.microsoft.com/office/drawing/2014/main" id="{C611E896-7C87-4AA6-BD3D-55C39FC17B7C}"/>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a:extLst>
              <a:ext uri="{FF2B5EF4-FFF2-40B4-BE49-F238E27FC236}">
                <a16:creationId xmlns:a16="http://schemas.microsoft.com/office/drawing/2014/main" id="{EF7AD161-0097-416A-AB03-B49BD492624B}"/>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5397F9B4-2825-4555-9C97-41459EFC8697}"/>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a:extLst>
              <a:ext uri="{FF2B5EF4-FFF2-40B4-BE49-F238E27FC236}">
                <a16:creationId xmlns:a16="http://schemas.microsoft.com/office/drawing/2014/main" id="{FE6B6B52-5B85-4868-BB1A-AA767798062C}"/>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8E75BD74-EF5C-4AB4-B655-1219780C7165}"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FA0142EE-30EC-4CD2-AE8F-906011AAB3D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A9EF9FF7-7565-4C13-A2BB-3F7F09D6301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1268" name="Slide Number Placeholder 3">
            <a:extLst>
              <a:ext uri="{FF2B5EF4-FFF2-40B4-BE49-F238E27FC236}">
                <a16:creationId xmlns:a16="http://schemas.microsoft.com/office/drawing/2014/main" id="{4479933B-8C75-4A95-9510-98B1ABA07AC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900941E-9DB6-465A-911C-765163E84EA8}" type="slidenum">
              <a:rPr lang="en-GB" altLang="en-US">
                <a:latin typeface="Calibri" panose="020F0502020204030204" pitchFamily="34" charset="0"/>
              </a:rPr>
              <a:pPr/>
              <a:t>6</a:t>
            </a:fld>
            <a:endParaRPr lang="en-GB"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345C5DEE-0D59-4D29-BDB5-2FA409E26E1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FC94EA3A-7072-4994-93FF-1B8B8424ED5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3316" name="Slide Number Placeholder 3">
            <a:extLst>
              <a:ext uri="{FF2B5EF4-FFF2-40B4-BE49-F238E27FC236}">
                <a16:creationId xmlns:a16="http://schemas.microsoft.com/office/drawing/2014/main" id="{45240B7D-AF95-4A90-A8E1-D6216074949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417D898-AB4D-42D4-BC7B-2A72799621DC}" type="slidenum">
              <a:rPr lang="en-GB" altLang="en-US">
                <a:latin typeface="Calibri" panose="020F0502020204030204" pitchFamily="34" charset="0"/>
              </a:rPr>
              <a:pPr/>
              <a:t>7</a:t>
            </a:fld>
            <a:endParaRPr lang="en-GB" altLang="en-US">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0A952421-5735-4659-B82D-C282AB36F0A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DCE215E7-960E-4D57-B477-9ED9D6F037E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The ‘trending’ sites change.</a:t>
            </a:r>
          </a:p>
          <a:p>
            <a:pPr eaLnBrk="1" hangingPunct="1">
              <a:spcBef>
                <a:spcPct val="0"/>
              </a:spcBef>
            </a:pPr>
            <a:r>
              <a:rPr lang="en-GB" altLang="en-US"/>
              <a:t>There will be ‘trends’ within each class/year group.</a:t>
            </a:r>
          </a:p>
          <a:p>
            <a:pPr eaLnBrk="1" hangingPunct="1">
              <a:spcBef>
                <a:spcPct val="0"/>
              </a:spcBef>
            </a:pPr>
            <a:endParaRPr lang="en-GB" altLang="en-US"/>
          </a:p>
        </p:txBody>
      </p:sp>
      <p:sp>
        <p:nvSpPr>
          <p:cNvPr id="15364" name="Slide Number Placeholder 3">
            <a:extLst>
              <a:ext uri="{FF2B5EF4-FFF2-40B4-BE49-F238E27FC236}">
                <a16:creationId xmlns:a16="http://schemas.microsoft.com/office/drawing/2014/main" id="{36CB70D0-6352-4399-8E97-5CE8ED03666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F326F05-43EE-4011-98ED-BB5C90900172}" type="slidenum">
              <a:rPr lang="en-GB" altLang="en-US">
                <a:latin typeface="Calibri" panose="020F0502020204030204" pitchFamily="34" charset="0"/>
              </a:rPr>
              <a:pPr/>
              <a:t>8</a:t>
            </a:fld>
            <a:endParaRPr lang="en-GB" altLang="en-US">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A3302ED6-98ED-497A-9C58-C2CA749A366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9CEBFFAE-B4D5-4A85-8129-D4296D18197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Change/delete to reflect trends.</a:t>
            </a:r>
          </a:p>
          <a:p>
            <a:pPr eaLnBrk="1" hangingPunct="1">
              <a:spcBef>
                <a:spcPct val="0"/>
              </a:spcBef>
            </a:pPr>
            <a:endParaRPr lang="en-GB" altLang="en-US"/>
          </a:p>
        </p:txBody>
      </p:sp>
      <p:sp>
        <p:nvSpPr>
          <p:cNvPr id="17412" name="Slide Number Placeholder 3">
            <a:extLst>
              <a:ext uri="{FF2B5EF4-FFF2-40B4-BE49-F238E27FC236}">
                <a16:creationId xmlns:a16="http://schemas.microsoft.com/office/drawing/2014/main" id="{9EC37677-74DA-45AB-96A3-2027D75C588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2368D25-C357-4C89-8A3E-1CA0D0A46BD0}" type="slidenum">
              <a:rPr lang="en-GB" altLang="en-US">
                <a:latin typeface="Calibri" panose="020F0502020204030204" pitchFamily="34" charset="0"/>
              </a:rPr>
              <a:pPr/>
              <a:t>9</a:t>
            </a:fld>
            <a:endParaRPr lang="en-GB" altLang="en-US">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7DA5B1CB-449B-4140-BDAB-0D51E7AD3DE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1474FE0A-7558-4275-9103-8649635112E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0484" name="Slide Number Placeholder 3">
            <a:extLst>
              <a:ext uri="{FF2B5EF4-FFF2-40B4-BE49-F238E27FC236}">
                <a16:creationId xmlns:a16="http://schemas.microsoft.com/office/drawing/2014/main" id="{AE4F1788-C127-4CE1-BECB-F74EF4D7EC5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FC078FE-A21F-481E-9216-3B79D1608049}" type="slidenum">
              <a:rPr lang="en-GB" altLang="en-US">
                <a:latin typeface="Calibri" panose="020F0502020204030204" pitchFamily="34" charset="0"/>
              </a:rPr>
              <a:pPr/>
              <a:t>11</a:t>
            </a:fld>
            <a:endParaRPr lang="en-GB" altLang="en-US">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E5FD2FB1-C607-498E-8938-04891A8FA48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33ADAF99-0DCC-422B-9E4F-121D7187108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Common issues, as of January 2018- that are a focus for Online safety as part of Safeguarding.</a:t>
            </a:r>
          </a:p>
          <a:p>
            <a:pPr eaLnBrk="1" hangingPunct="1">
              <a:spcBef>
                <a:spcPct val="0"/>
              </a:spcBef>
            </a:pPr>
            <a:r>
              <a:rPr lang="en-GB" altLang="en-US"/>
              <a:t>Online activity may also dove-tail into other Safeguarding issues that are identified in ‘Keeping Children Safe in Education.’</a:t>
            </a:r>
          </a:p>
        </p:txBody>
      </p:sp>
      <p:sp>
        <p:nvSpPr>
          <p:cNvPr id="22532" name="Slide Number Placeholder 3">
            <a:extLst>
              <a:ext uri="{FF2B5EF4-FFF2-40B4-BE49-F238E27FC236}">
                <a16:creationId xmlns:a16="http://schemas.microsoft.com/office/drawing/2014/main" id="{88E999F1-A99B-4761-8E62-0E27F345F40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A0C72D1-8D19-4283-BD02-D699B02E0088}" type="slidenum">
              <a:rPr lang="en-GB" altLang="en-US">
                <a:latin typeface="Calibri" panose="020F0502020204030204" pitchFamily="34" charset="0"/>
              </a:rPr>
              <a:pPr/>
              <a:t>12</a:t>
            </a:fld>
            <a:endParaRPr lang="en-GB" altLang="en-US">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822BA149-ED5D-430C-BFB1-2DEE6780345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8DEC39BD-70B4-4CCE-BE4B-F09EF3B0B80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It may be appropriate to share, without breaking any confidentiality, examples of incidents that you are aware of.</a:t>
            </a:r>
          </a:p>
        </p:txBody>
      </p:sp>
      <p:sp>
        <p:nvSpPr>
          <p:cNvPr id="28676" name="Slide Number Placeholder 3">
            <a:extLst>
              <a:ext uri="{FF2B5EF4-FFF2-40B4-BE49-F238E27FC236}">
                <a16:creationId xmlns:a16="http://schemas.microsoft.com/office/drawing/2014/main" id="{8A97F64C-733B-4767-BE64-8FBDA5D33A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32E4EE3-9061-4DAC-8BBC-02A73BA54988}" type="slidenum">
              <a:rPr lang="en-GB" altLang="en-US">
                <a:latin typeface="Calibri" panose="020F0502020204030204" pitchFamily="34" charset="0"/>
              </a:rPr>
              <a:pPr/>
              <a:t>17</a:t>
            </a:fld>
            <a:endParaRPr lang="en-GB" altLang="en-US">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015F6BF7-392B-4563-A948-658520882D8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AA0E7BEB-67B3-419D-AA2C-5030F8D1679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b="1"/>
              <a:t>What laws are in place to protect victims?</a:t>
            </a:r>
          </a:p>
          <a:p>
            <a:pPr eaLnBrk="1" hangingPunct="1">
              <a:spcBef>
                <a:spcPct val="0"/>
              </a:spcBef>
            </a:pPr>
            <a:r>
              <a:rPr lang="en-GB" altLang="en-US"/>
              <a:t>The new law put in place recently evolved from the domestic violence, misuse of communication and sexual offences acts. The act criminalises sharing private, sexual images or films containing scenes that would not usually be seen in public. The term “sexual material” refers to images that show the genitals but also anything that a person would consider to be sexual, for example someone behaving in a sexual way or posing for a picture in a sexually provocative way.</a:t>
            </a:r>
          </a:p>
          <a:p>
            <a:pPr eaLnBrk="1" hangingPunct="1">
              <a:spcBef>
                <a:spcPct val="0"/>
              </a:spcBef>
            </a:pPr>
            <a:endParaRPr lang="en-GB" altLang="en-US"/>
          </a:p>
        </p:txBody>
      </p:sp>
      <p:sp>
        <p:nvSpPr>
          <p:cNvPr id="31748" name="Slide Number Placeholder 3">
            <a:extLst>
              <a:ext uri="{FF2B5EF4-FFF2-40B4-BE49-F238E27FC236}">
                <a16:creationId xmlns:a16="http://schemas.microsoft.com/office/drawing/2014/main" id="{39FF46C5-43FF-4634-A59B-255EF8005AB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48F099B-26BE-4213-A793-F99EABFCB906}" type="slidenum">
              <a:rPr lang="en-GB" altLang="en-US">
                <a:latin typeface="Calibri" panose="020F0502020204030204" pitchFamily="34" charset="0"/>
              </a:rPr>
              <a:pPr/>
              <a:t>19</a:t>
            </a:fld>
            <a:endParaRPr lang="en-GB" altLang="en-US">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E097935D-78BC-40C3-B5AF-0D92CAFFE6E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a:extLst>
              <a:ext uri="{FF2B5EF4-FFF2-40B4-BE49-F238E27FC236}">
                <a16:creationId xmlns:a16="http://schemas.microsoft.com/office/drawing/2014/main" id="{FDCDE2EC-A4AC-400D-8A36-4230E14807B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Number of ‘likes’ and ‘friends’ is a status symbol.</a:t>
            </a:r>
          </a:p>
          <a:p>
            <a:pPr eaLnBrk="1" hangingPunct="1">
              <a:spcBef>
                <a:spcPct val="0"/>
              </a:spcBef>
            </a:pPr>
            <a:endParaRPr lang="en-GB" altLang="en-US"/>
          </a:p>
        </p:txBody>
      </p:sp>
      <p:sp>
        <p:nvSpPr>
          <p:cNvPr id="36868" name="Slide Number Placeholder 3">
            <a:extLst>
              <a:ext uri="{FF2B5EF4-FFF2-40B4-BE49-F238E27FC236}">
                <a16:creationId xmlns:a16="http://schemas.microsoft.com/office/drawing/2014/main" id="{129DF1D9-0CF9-425C-B40A-1942610C9DF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271A36A-C88A-445F-A74B-AD775EC2CDC3}" type="slidenum">
              <a:rPr lang="en-GB" altLang="en-US">
                <a:latin typeface="Calibri" panose="020F0502020204030204" pitchFamily="34" charset="0"/>
              </a:rPr>
              <a:pPr/>
              <a:t>23</a:t>
            </a:fld>
            <a:endParaRPr lang="en-GB" altLang="en-US">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0FF542CD-F20C-44A9-A8F2-E79EED3CED0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754E4D48-0443-4344-B339-2BAD0AA5CCC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N.B This new story is the latest ‘public domain case’- as of January 2018.</a:t>
            </a:r>
          </a:p>
        </p:txBody>
      </p:sp>
      <p:sp>
        <p:nvSpPr>
          <p:cNvPr id="39940" name="Slide Number Placeholder 3">
            <a:extLst>
              <a:ext uri="{FF2B5EF4-FFF2-40B4-BE49-F238E27FC236}">
                <a16:creationId xmlns:a16="http://schemas.microsoft.com/office/drawing/2014/main" id="{F0ACA46D-BB02-4CF5-899A-8B9C5AC685E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BE2ADB8-A3CA-4772-A7DB-40EF8A2F29A1}" type="slidenum">
              <a:rPr lang="en-GB" altLang="en-US">
                <a:latin typeface="Calibri" panose="020F0502020204030204" pitchFamily="34" charset="0"/>
              </a:rPr>
              <a:pPr/>
              <a:t>25</a:t>
            </a:fld>
            <a:endParaRPr lang="en-GB"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04C8B5D-89AF-48C8-9742-E5567830408C}"/>
              </a:ext>
            </a:extLst>
          </p:cNvPr>
          <p:cNvSpPr>
            <a:spLocks noGrp="1"/>
          </p:cNvSpPr>
          <p:nvPr>
            <p:ph type="dt" sz="half" idx="10"/>
          </p:nvPr>
        </p:nvSpPr>
        <p:spPr/>
        <p:txBody>
          <a:bodyPr/>
          <a:lstStyle>
            <a:lvl1pPr>
              <a:defRPr/>
            </a:lvl1pPr>
          </a:lstStyle>
          <a:p>
            <a:pPr>
              <a:defRPr/>
            </a:pPr>
            <a:fld id="{2388A725-3D62-4A31-B3B8-E96746D73AE0}" type="datetime1">
              <a:rPr lang="en-GB"/>
              <a:pPr>
                <a:defRPr/>
              </a:pPr>
              <a:t>15/01/2018</a:t>
            </a:fld>
            <a:endParaRPr lang="en-GB" dirty="0"/>
          </a:p>
        </p:txBody>
      </p:sp>
      <p:sp>
        <p:nvSpPr>
          <p:cNvPr id="5" name="Footer Placeholder 4">
            <a:extLst>
              <a:ext uri="{FF2B5EF4-FFF2-40B4-BE49-F238E27FC236}">
                <a16:creationId xmlns:a16="http://schemas.microsoft.com/office/drawing/2014/main" id="{75934746-008A-46E3-801D-D2DCF5AB6508}"/>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6" name="Slide Number Placeholder 5">
            <a:extLst>
              <a:ext uri="{FF2B5EF4-FFF2-40B4-BE49-F238E27FC236}">
                <a16:creationId xmlns:a16="http://schemas.microsoft.com/office/drawing/2014/main" id="{A39BB1F9-F174-4437-BB1E-3B5BBCBB3D77}"/>
              </a:ext>
            </a:extLst>
          </p:cNvPr>
          <p:cNvSpPr>
            <a:spLocks noGrp="1"/>
          </p:cNvSpPr>
          <p:nvPr>
            <p:ph type="sldNum" sz="quarter" idx="12"/>
          </p:nvPr>
        </p:nvSpPr>
        <p:spPr/>
        <p:txBody>
          <a:bodyPr/>
          <a:lstStyle>
            <a:lvl1pPr>
              <a:defRPr/>
            </a:lvl1pPr>
          </a:lstStyle>
          <a:p>
            <a:pPr>
              <a:defRPr/>
            </a:pPr>
            <a:fld id="{A2A53A60-B91D-4C02-B62C-F199856A3D5A}" type="slidenum">
              <a:rPr lang="en-GB" altLang="en-US"/>
              <a:pPr>
                <a:defRPr/>
              </a:pPr>
              <a:t>‹#›</a:t>
            </a:fld>
            <a:endParaRPr lang="en-GB" altLang="en-US"/>
          </a:p>
        </p:txBody>
      </p:sp>
    </p:spTree>
    <p:extLst>
      <p:ext uri="{BB962C8B-B14F-4D97-AF65-F5344CB8AC3E}">
        <p14:creationId xmlns:p14="http://schemas.microsoft.com/office/powerpoint/2010/main" val="12760579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3F1F29-724D-4588-BD3F-DCEE1C312A3F}"/>
              </a:ext>
            </a:extLst>
          </p:cNvPr>
          <p:cNvSpPr>
            <a:spLocks noGrp="1"/>
          </p:cNvSpPr>
          <p:nvPr>
            <p:ph type="dt" sz="half" idx="10"/>
          </p:nvPr>
        </p:nvSpPr>
        <p:spPr/>
        <p:txBody>
          <a:bodyPr/>
          <a:lstStyle>
            <a:lvl1pPr>
              <a:defRPr/>
            </a:lvl1pPr>
          </a:lstStyle>
          <a:p>
            <a:pPr>
              <a:defRPr/>
            </a:pPr>
            <a:fld id="{2AECCA70-70A9-4D64-8C80-3E93111A3125}" type="datetime1">
              <a:rPr lang="en-GB"/>
              <a:pPr>
                <a:defRPr/>
              </a:pPr>
              <a:t>15/01/2018</a:t>
            </a:fld>
            <a:endParaRPr lang="en-GB" dirty="0"/>
          </a:p>
        </p:txBody>
      </p:sp>
      <p:sp>
        <p:nvSpPr>
          <p:cNvPr id="5" name="Footer Placeholder 4">
            <a:extLst>
              <a:ext uri="{FF2B5EF4-FFF2-40B4-BE49-F238E27FC236}">
                <a16:creationId xmlns:a16="http://schemas.microsoft.com/office/drawing/2014/main" id="{C2DFE58B-074A-4B6F-9794-0D049C3B9549}"/>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6" name="Slide Number Placeholder 5">
            <a:extLst>
              <a:ext uri="{FF2B5EF4-FFF2-40B4-BE49-F238E27FC236}">
                <a16:creationId xmlns:a16="http://schemas.microsoft.com/office/drawing/2014/main" id="{62BEB181-B2D7-468F-B4EF-ED9EA12FF522}"/>
              </a:ext>
            </a:extLst>
          </p:cNvPr>
          <p:cNvSpPr>
            <a:spLocks noGrp="1"/>
          </p:cNvSpPr>
          <p:nvPr>
            <p:ph type="sldNum" sz="quarter" idx="12"/>
          </p:nvPr>
        </p:nvSpPr>
        <p:spPr/>
        <p:txBody>
          <a:bodyPr/>
          <a:lstStyle>
            <a:lvl1pPr>
              <a:defRPr/>
            </a:lvl1pPr>
          </a:lstStyle>
          <a:p>
            <a:pPr>
              <a:defRPr/>
            </a:pPr>
            <a:fld id="{BDCAF442-F2F2-46A8-BD13-74A3072F3A0A}" type="slidenum">
              <a:rPr lang="en-GB" altLang="en-US"/>
              <a:pPr>
                <a:defRPr/>
              </a:pPr>
              <a:t>‹#›</a:t>
            </a:fld>
            <a:endParaRPr lang="en-GB" altLang="en-US"/>
          </a:p>
        </p:txBody>
      </p:sp>
    </p:spTree>
    <p:extLst>
      <p:ext uri="{BB962C8B-B14F-4D97-AF65-F5344CB8AC3E}">
        <p14:creationId xmlns:p14="http://schemas.microsoft.com/office/powerpoint/2010/main" val="3873791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EE716D8-AD71-4729-954E-43FFD11D6116}"/>
              </a:ext>
            </a:extLst>
          </p:cNvPr>
          <p:cNvSpPr>
            <a:spLocks noGrp="1"/>
          </p:cNvSpPr>
          <p:nvPr>
            <p:ph type="dt" sz="half" idx="10"/>
          </p:nvPr>
        </p:nvSpPr>
        <p:spPr/>
        <p:txBody>
          <a:bodyPr/>
          <a:lstStyle>
            <a:lvl1pPr>
              <a:defRPr/>
            </a:lvl1pPr>
          </a:lstStyle>
          <a:p>
            <a:pPr>
              <a:defRPr/>
            </a:pPr>
            <a:fld id="{2E4A0220-D653-46EB-9E53-186FC564C760}" type="datetime1">
              <a:rPr lang="en-GB"/>
              <a:pPr>
                <a:defRPr/>
              </a:pPr>
              <a:t>15/01/2018</a:t>
            </a:fld>
            <a:endParaRPr lang="en-GB" dirty="0"/>
          </a:p>
        </p:txBody>
      </p:sp>
      <p:sp>
        <p:nvSpPr>
          <p:cNvPr id="5" name="Footer Placeholder 4">
            <a:extLst>
              <a:ext uri="{FF2B5EF4-FFF2-40B4-BE49-F238E27FC236}">
                <a16:creationId xmlns:a16="http://schemas.microsoft.com/office/drawing/2014/main" id="{48519BF6-7541-40DA-8165-5331E5E36184}"/>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6" name="Slide Number Placeholder 5">
            <a:extLst>
              <a:ext uri="{FF2B5EF4-FFF2-40B4-BE49-F238E27FC236}">
                <a16:creationId xmlns:a16="http://schemas.microsoft.com/office/drawing/2014/main" id="{5052241A-C7A6-48C8-B9E5-EE9F49F18AC9}"/>
              </a:ext>
            </a:extLst>
          </p:cNvPr>
          <p:cNvSpPr>
            <a:spLocks noGrp="1"/>
          </p:cNvSpPr>
          <p:nvPr>
            <p:ph type="sldNum" sz="quarter" idx="12"/>
          </p:nvPr>
        </p:nvSpPr>
        <p:spPr/>
        <p:txBody>
          <a:bodyPr/>
          <a:lstStyle>
            <a:lvl1pPr>
              <a:defRPr/>
            </a:lvl1pPr>
          </a:lstStyle>
          <a:p>
            <a:pPr>
              <a:defRPr/>
            </a:pPr>
            <a:fld id="{47BAC9E3-6AF9-4DFF-81C8-5B5CC19235D5}" type="slidenum">
              <a:rPr lang="en-GB" altLang="en-US"/>
              <a:pPr>
                <a:defRPr/>
              </a:pPr>
              <a:t>‹#›</a:t>
            </a:fld>
            <a:endParaRPr lang="en-GB" altLang="en-US"/>
          </a:p>
        </p:txBody>
      </p:sp>
    </p:spTree>
    <p:extLst>
      <p:ext uri="{BB962C8B-B14F-4D97-AF65-F5344CB8AC3E}">
        <p14:creationId xmlns:p14="http://schemas.microsoft.com/office/powerpoint/2010/main" val="6796234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F08EB5F-E92D-4157-BE5D-197A644D2F20}"/>
              </a:ext>
            </a:extLst>
          </p:cNvPr>
          <p:cNvSpPr>
            <a:spLocks noGrp="1"/>
          </p:cNvSpPr>
          <p:nvPr>
            <p:ph type="dt" sz="half" idx="10"/>
          </p:nvPr>
        </p:nvSpPr>
        <p:spPr/>
        <p:txBody>
          <a:bodyPr/>
          <a:lstStyle>
            <a:lvl1pPr>
              <a:defRPr/>
            </a:lvl1pPr>
          </a:lstStyle>
          <a:p>
            <a:pPr>
              <a:defRPr/>
            </a:pPr>
            <a:fld id="{8B2E52F7-2290-4F3A-8B81-4F6CD035324F}" type="datetime1">
              <a:rPr lang="en-GB"/>
              <a:pPr>
                <a:defRPr/>
              </a:pPr>
              <a:t>15/01/2018</a:t>
            </a:fld>
            <a:endParaRPr lang="en-GB" dirty="0"/>
          </a:p>
        </p:txBody>
      </p:sp>
      <p:sp>
        <p:nvSpPr>
          <p:cNvPr id="6" name="Footer Placeholder 4">
            <a:extLst>
              <a:ext uri="{FF2B5EF4-FFF2-40B4-BE49-F238E27FC236}">
                <a16:creationId xmlns:a16="http://schemas.microsoft.com/office/drawing/2014/main" id="{763FDA1F-C6F9-42D2-93D8-98795A6A66F5}"/>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7" name="Slide Number Placeholder 5">
            <a:extLst>
              <a:ext uri="{FF2B5EF4-FFF2-40B4-BE49-F238E27FC236}">
                <a16:creationId xmlns:a16="http://schemas.microsoft.com/office/drawing/2014/main" id="{76F68A74-5E98-4515-B972-1622BE91DB9F}"/>
              </a:ext>
            </a:extLst>
          </p:cNvPr>
          <p:cNvSpPr>
            <a:spLocks noGrp="1"/>
          </p:cNvSpPr>
          <p:nvPr>
            <p:ph type="sldNum" sz="quarter" idx="12"/>
          </p:nvPr>
        </p:nvSpPr>
        <p:spPr/>
        <p:txBody>
          <a:bodyPr/>
          <a:lstStyle>
            <a:lvl1pPr>
              <a:defRPr/>
            </a:lvl1pPr>
          </a:lstStyle>
          <a:p>
            <a:pPr>
              <a:defRPr/>
            </a:pPr>
            <a:fld id="{0A6661D0-09E6-4829-A382-20C1FA7BC9C9}" type="slidenum">
              <a:rPr lang="en-GB" altLang="en-US"/>
              <a:pPr>
                <a:defRPr/>
              </a:pPr>
              <a:t>‹#›</a:t>
            </a:fld>
            <a:endParaRPr lang="en-GB" altLang="en-US"/>
          </a:p>
        </p:txBody>
      </p:sp>
    </p:spTree>
    <p:extLst>
      <p:ext uri="{BB962C8B-B14F-4D97-AF65-F5344CB8AC3E}">
        <p14:creationId xmlns:p14="http://schemas.microsoft.com/office/powerpoint/2010/main" val="25098316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B0007919-1994-4638-85F6-D55AC7323CE1}"/>
              </a:ext>
            </a:extLst>
          </p:cNvPr>
          <p:cNvSpPr>
            <a:spLocks noGrp="1"/>
          </p:cNvSpPr>
          <p:nvPr>
            <p:ph type="dt" sz="half" idx="10"/>
          </p:nvPr>
        </p:nvSpPr>
        <p:spPr/>
        <p:txBody>
          <a:bodyPr/>
          <a:lstStyle>
            <a:lvl1pPr>
              <a:defRPr/>
            </a:lvl1pPr>
          </a:lstStyle>
          <a:p>
            <a:pPr>
              <a:defRPr/>
            </a:pPr>
            <a:fld id="{E587C998-05D2-496A-AFD5-245DDF87EF37}" type="datetime1">
              <a:rPr lang="en-GB"/>
              <a:pPr>
                <a:defRPr/>
              </a:pPr>
              <a:t>15/01/2018</a:t>
            </a:fld>
            <a:endParaRPr lang="en-GB" dirty="0"/>
          </a:p>
        </p:txBody>
      </p:sp>
      <p:sp>
        <p:nvSpPr>
          <p:cNvPr id="8" name="Footer Placeholder 4">
            <a:extLst>
              <a:ext uri="{FF2B5EF4-FFF2-40B4-BE49-F238E27FC236}">
                <a16:creationId xmlns:a16="http://schemas.microsoft.com/office/drawing/2014/main" id="{7CF2F3D0-8FAE-423C-96A6-DED413279D6A}"/>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9" name="Slide Number Placeholder 5">
            <a:extLst>
              <a:ext uri="{FF2B5EF4-FFF2-40B4-BE49-F238E27FC236}">
                <a16:creationId xmlns:a16="http://schemas.microsoft.com/office/drawing/2014/main" id="{255DB803-95C8-4510-BAD0-7D639F0CDC59}"/>
              </a:ext>
            </a:extLst>
          </p:cNvPr>
          <p:cNvSpPr>
            <a:spLocks noGrp="1"/>
          </p:cNvSpPr>
          <p:nvPr>
            <p:ph type="sldNum" sz="quarter" idx="12"/>
          </p:nvPr>
        </p:nvSpPr>
        <p:spPr/>
        <p:txBody>
          <a:bodyPr/>
          <a:lstStyle>
            <a:lvl1pPr>
              <a:defRPr/>
            </a:lvl1pPr>
          </a:lstStyle>
          <a:p>
            <a:pPr>
              <a:defRPr/>
            </a:pPr>
            <a:fld id="{A043A8D8-6AC2-47AE-B39A-448A0CE6E43E}" type="slidenum">
              <a:rPr lang="en-GB" altLang="en-US"/>
              <a:pPr>
                <a:defRPr/>
              </a:pPr>
              <a:t>‹#›</a:t>
            </a:fld>
            <a:endParaRPr lang="en-GB" altLang="en-US"/>
          </a:p>
        </p:txBody>
      </p:sp>
    </p:spTree>
    <p:extLst>
      <p:ext uri="{BB962C8B-B14F-4D97-AF65-F5344CB8AC3E}">
        <p14:creationId xmlns:p14="http://schemas.microsoft.com/office/powerpoint/2010/main" val="1520693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BF1D07E6-D54C-4EB3-8176-28A6D1E7A76F}"/>
              </a:ext>
            </a:extLst>
          </p:cNvPr>
          <p:cNvSpPr>
            <a:spLocks noGrp="1"/>
          </p:cNvSpPr>
          <p:nvPr>
            <p:ph type="dt" sz="half" idx="10"/>
          </p:nvPr>
        </p:nvSpPr>
        <p:spPr/>
        <p:txBody>
          <a:bodyPr/>
          <a:lstStyle>
            <a:lvl1pPr>
              <a:defRPr/>
            </a:lvl1pPr>
          </a:lstStyle>
          <a:p>
            <a:pPr>
              <a:defRPr/>
            </a:pPr>
            <a:fld id="{C6AF6E2A-E22B-437C-A6F8-BDAE36D6E299}" type="datetime1">
              <a:rPr lang="en-GB"/>
              <a:pPr>
                <a:defRPr/>
              </a:pPr>
              <a:t>15/01/2018</a:t>
            </a:fld>
            <a:endParaRPr lang="en-GB" dirty="0"/>
          </a:p>
        </p:txBody>
      </p:sp>
      <p:sp>
        <p:nvSpPr>
          <p:cNvPr id="4" name="Footer Placeholder 4">
            <a:extLst>
              <a:ext uri="{FF2B5EF4-FFF2-40B4-BE49-F238E27FC236}">
                <a16:creationId xmlns:a16="http://schemas.microsoft.com/office/drawing/2014/main" id="{318C5361-9545-4642-ACEC-5690F0339EC0}"/>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5" name="Slide Number Placeholder 5">
            <a:extLst>
              <a:ext uri="{FF2B5EF4-FFF2-40B4-BE49-F238E27FC236}">
                <a16:creationId xmlns:a16="http://schemas.microsoft.com/office/drawing/2014/main" id="{9DCC68B8-2B06-468F-B6DC-FEC6F627572C}"/>
              </a:ext>
            </a:extLst>
          </p:cNvPr>
          <p:cNvSpPr>
            <a:spLocks noGrp="1"/>
          </p:cNvSpPr>
          <p:nvPr>
            <p:ph type="sldNum" sz="quarter" idx="12"/>
          </p:nvPr>
        </p:nvSpPr>
        <p:spPr/>
        <p:txBody>
          <a:bodyPr/>
          <a:lstStyle>
            <a:lvl1pPr>
              <a:defRPr/>
            </a:lvl1pPr>
          </a:lstStyle>
          <a:p>
            <a:pPr>
              <a:defRPr/>
            </a:pPr>
            <a:fld id="{09E0F3CF-C9C3-4369-BCBD-D795F45B5F50}" type="slidenum">
              <a:rPr lang="en-GB" altLang="en-US"/>
              <a:pPr>
                <a:defRPr/>
              </a:pPr>
              <a:t>‹#›</a:t>
            </a:fld>
            <a:endParaRPr lang="en-GB" altLang="en-US"/>
          </a:p>
        </p:txBody>
      </p:sp>
    </p:spTree>
    <p:extLst>
      <p:ext uri="{BB962C8B-B14F-4D97-AF65-F5344CB8AC3E}">
        <p14:creationId xmlns:p14="http://schemas.microsoft.com/office/powerpoint/2010/main" val="30167743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2C411A5-10F3-4955-AE49-E63C6D69453A}"/>
              </a:ext>
            </a:extLst>
          </p:cNvPr>
          <p:cNvSpPr>
            <a:spLocks noGrp="1"/>
          </p:cNvSpPr>
          <p:nvPr>
            <p:ph type="dt" sz="half" idx="10"/>
          </p:nvPr>
        </p:nvSpPr>
        <p:spPr/>
        <p:txBody>
          <a:bodyPr/>
          <a:lstStyle>
            <a:lvl1pPr>
              <a:defRPr/>
            </a:lvl1pPr>
          </a:lstStyle>
          <a:p>
            <a:pPr>
              <a:defRPr/>
            </a:pPr>
            <a:fld id="{1D850646-B927-4612-9383-46E14FCAD681}" type="datetime1">
              <a:rPr lang="en-GB"/>
              <a:pPr>
                <a:defRPr/>
              </a:pPr>
              <a:t>15/01/2018</a:t>
            </a:fld>
            <a:endParaRPr lang="en-GB" dirty="0"/>
          </a:p>
        </p:txBody>
      </p:sp>
      <p:sp>
        <p:nvSpPr>
          <p:cNvPr id="3" name="Footer Placeholder 4">
            <a:extLst>
              <a:ext uri="{FF2B5EF4-FFF2-40B4-BE49-F238E27FC236}">
                <a16:creationId xmlns:a16="http://schemas.microsoft.com/office/drawing/2014/main" id="{F83DA902-396B-44B8-9393-04ECDF71B445}"/>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4" name="Slide Number Placeholder 5">
            <a:extLst>
              <a:ext uri="{FF2B5EF4-FFF2-40B4-BE49-F238E27FC236}">
                <a16:creationId xmlns:a16="http://schemas.microsoft.com/office/drawing/2014/main" id="{90248F13-E430-449D-B8FA-F5A4656BC95A}"/>
              </a:ext>
            </a:extLst>
          </p:cNvPr>
          <p:cNvSpPr>
            <a:spLocks noGrp="1"/>
          </p:cNvSpPr>
          <p:nvPr>
            <p:ph type="sldNum" sz="quarter" idx="12"/>
          </p:nvPr>
        </p:nvSpPr>
        <p:spPr/>
        <p:txBody>
          <a:bodyPr/>
          <a:lstStyle>
            <a:lvl1pPr>
              <a:defRPr/>
            </a:lvl1pPr>
          </a:lstStyle>
          <a:p>
            <a:pPr>
              <a:defRPr/>
            </a:pPr>
            <a:fld id="{9663771F-F579-435C-8D0D-E31DE6E48499}" type="slidenum">
              <a:rPr lang="en-GB" altLang="en-US"/>
              <a:pPr>
                <a:defRPr/>
              </a:pPr>
              <a:t>‹#›</a:t>
            </a:fld>
            <a:endParaRPr lang="en-GB" altLang="en-US"/>
          </a:p>
        </p:txBody>
      </p:sp>
    </p:spTree>
    <p:extLst>
      <p:ext uri="{BB962C8B-B14F-4D97-AF65-F5344CB8AC3E}">
        <p14:creationId xmlns:p14="http://schemas.microsoft.com/office/powerpoint/2010/main" val="1497328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891C99C3-7FEC-4FC0-A680-8F8589DCA051}"/>
              </a:ext>
            </a:extLst>
          </p:cNvPr>
          <p:cNvSpPr>
            <a:spLocks noGrp="1"/>
          </p:cNvSpPr>
          <p:nvPr>
            <p:ph type="dt" sz="half" idx="10"/>
          </p:nvPr>
        </p:nvSpPr>
        <p:spPr/>
        <p:txBody>
          <a:bodyPr/>
          <a:lstStyle>
            <a:lvl1pPr>
              <a:defRPr/>
            </a:lvl1pPr>
          </a:lstStyle>
          <a:p>
            <a:pPr>
              <a:defRPr/>
            </a:pPr>
            <a:fld id="{520CD00C-3439-4D40-835C-2EBCFE058574}" type="datetime1">
              <a:rPr lang="en-GB"/>
              <a:pPr>
                <a:defRPr/>
              </a:pPr>
              <a:t>15/01/2018</a:t>
            </a:fld>
            <a:endParaRPr lang="en-GB" dirty="0"/>
          </a:p>
        </p:txBody>
      </p:sp>
      <p:sp>
        <p:nvSpPr>
          <p:cNvPr id="6" name="Footer Placeholder 4">
            <a:extLst>
              <a:ext uri="{FF2B5EF4-FFF2-40B4-BE49-F238E27FC236}">
                <a16:creationId xmlns:a16="http://schemas.microsoft.com/office/drawing/2014/main" id="{12738035-33C1-425C-A4E9-E0B157494BCB}"/>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7" name="Slide Number Placeholder 5">
            <a:extLst>
              <a:ext uri="{FF2B5EF4-FFF2-40B4-BE49-F238E27FC236}">
                <a16:creationId xmlns:a16="http://schemas.microsoft.com/office/drawing/2014/main" id="{ADDAAF71-3705-40C7-AACE-F86E964279CD}"/>
              </a:ext>
            </a:extLst>
          </p:cNvPr>
          <p:cNvSpPr>
            <a:spLocks noGrp="1"/>
          </p:cNvSpPr>
          <p:nvPr>
            <p:ph type="sldNum" sz="quarter" idx="12"/>
          </p:nvPr>
        </p:nvSpPr>
        <p:spPr/>
        <p:txBody>
          <a:bodyPr/>
          <a:lstStyle>
            <a:lvl1pPr>
              <a:defRPr/>
            </a:lvl1pPr>
          </a:lstStyle>
          <a:p>
            <a:pPr>
              <a:defRPr/>
            </a:pPr>
            <a:fld id="{9F0E7AE2-4533-4784-83B3-41FDC9EEA2A3}" type="slidenum">
              <a:rPr lang="en-GB" altLang="en-US"/>
              <a:pPr>
                <a:defRPr/>
              </a:pPr>
              <a:t>‹#›</a:t>
            </a:fld>
            <a:endParaRPr lang="en-GB" altLang="en-US"/>
          </a:p>
        </p:txBody>
      </p:sp>
    </p:spTree>
    <p:extLst>
      <p:ext uri="{BB962C8B-B14F-4D97-AF65-F5344CB8AC3E}">
        <p14:creationId xmlns:p14="http://schemas.microsoft.com/office/powerpoint/2010/main" val="1068556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98D36368-A790-4738-84B2-304561EA04BA}"/>
              </a:ext>
            </a:extLst>
          </p:cNvPr>
          <p:cNvSpPr>
            <a:spLocks noGrp="1"/>
          </p:cNvSpPr>
          <p:nvPr>
            <p:ph type="dt" sz="half" idx="10"/>
          </p:nvPr>
        </p:nvSpPr>
        <p:spPr/>
        <p:txBody>
          <a:bodyPr/>
          <a:lstStyle>
            <a:lvl1pPr>
              <a:defRPr/>
            </a:lvl1pPr>
          </a:lstStyle>
          <a:p>
            <a:pPr>
              <a:defRPr/>
            </a:pPr>
            <a:fld id="{FF01585E-1CBB-4363-9C4C-077BD7C0DA86}" type="datetime1">
              <a:rPr lang="en-GB"/>
              <a:pPr>
                <a:defRPr/>
              </a:pPr>
              <a:t>15/01/2018</a:t>
            </a:fld>
            <a:endParaRPr lang="en-GB" dirty="0"/>
          </a:p>
        </p:txBody>
      </p:sp>
      <p:sp>
        <p:nvSpPr>
          <p:cNvPr id="6" name="Footer Placeholder 4">
            <a:extLst>
              <a:ext uri="{FF2B5EF4-FFF2-40B4-BE49-F238E27FC236}">
                <a16:creationId xmlns:a16="http://schemas.microsoft.com/office/drawing/2014/main" id="{0B93F1ED-30B8-4CEC-AFAC-9A2B1A59B4BB}"/>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7" name="Slide Number Placeholder 5">
            <a:extLst>
              <a:ext uri="{FF2B5EF4-FFF2-40B4-BE49-F238E27FC236}">
                <a16:creationId xmlns:a16="http://schemas.microsoft.com/office/drawing/2014/main" id="{9780EBC4-5F5C-4FBD-A321-06D6F0351C8E}"/>
              </a:ext>
            </a:extLst>
          </p:cNvPr>
          <p:cNvSpPr>
            <a:spLocks noGrp="1"/>
          </p:cNvSpPr>
          <p:nvPr>
            <p:ph type="sldNum" sz="quarter" idx="12"/>
          </p:nvPr>
        </p:nvSpPr>
        <p:spPr/>
        <p:txBody>
          <a:bodyPr/>
          <a:lstStyle>
            <a:lvl1pPr>
              <a:defRPr/>
            </a:lvl1pPr>
          </a:lstStyle>
          <a:p>
            <a:pPr>
              <a:defRPr/>
            </a:pPr>
            <a:fld id="{4BD381CD-A0B0-4950-9460-D7A4678242B9}" type="slidenum">
              <a:rPr lang="en-GB" altLang="en-US"/>
              <a:pPr>
                <a:defRPr/>
              </a:pPr>
              <a:t>‹#›</a:t>
            </a:fld>
            <a:endParaRPr lang="en-GB" altLang="en-US"/>
          </a:p>
        </p:txBody>
      </p:sp>
    </p:spTree>
    <p:extLst>
      <p:ext uri="{BB962C8B-B14F-4D97-AF65-F5344CB8AC3E}">
        <p14:creationId xmlns:p14="http://schemas.microsoft.com/office/powerpoint/2010/main" val="31451821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E77DE6-0541-4D52-B618-552B9D50746B}"/>
              </a:ext>
            </a:extLst>
          </p:cNvPr>
          <p:cNvSpPr>
            <a:spLocks noGrp="1"/>
          </p:cNvSpPr>
          <p:nvPr>
            <p:ph type="dt" sz="half" idx="10"/>
          </p:nvPr>
        </p:nvSpPr>
        <p:spPr/>
        <p:txBody>
          <a:bodyPr/>
          <a:lstStyle>
            <a:lvl1pPr>
              <a:defRPr/>
            </a:lvl1pPr>
          </a:lstStyle>
          <a:p>
            <a:pPr>
              <a:defRPr/>
            </a:pPr>
            <a:fld id="{8BCB26C3-EE0A-46A9-B672-6187970B92C6}" type="datetime1">
              <a:rPr lang="en-GB"/>
              <a:pPr>
                <a:defRPr/>
              </a:pPr>
              <a:t>15/01/2018</a:t>
            </a:fld>
            <a:endParaRPr lang="en-GB" dirty="0"/>
          </a:p>
        </p:txBody>
      </p:sp>
      <p:sp>
        <p:nvSpPr>
          <p:cNvPr id="5" name="Footer Placeholder 4">
            <a:extLst>
              <a:ext uri="{FF2B5EF4-FFF2-40B4-BE49-F238E27FC236}">
                <a16:creationId xmlns:a16="http://schemas.microsoft.com/office/drawing/2014/main" id="{8BF3DAB9-E7E9-4D88-A547-751041011196}"/>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6" name="Slide Number Placeholder 5">
            <a:extLst>
              <a:ext uri="{FF2B5EF4-FFF2-40B4-BE49-F238E27FC236}">
                <a16:creationId xmlns:a16="http://schemas.microsoft.com/office/drawing/2014/main" id="{2195E777-1D7D-40DA-BFEC-D5285217CE7A}"/>
              </a:ext>
            </a:extLst>
          </p:cNvPr>
          <p:cNvSpPr>
            <a:spLocks noGrp="1"/>
          </p:cNvSpPr>
          <p:nvPr>
            <p:ph type="sldNum" sz="quarter" idx="12"/>
          </p:nvPr>
        </p:nvSpPr>
        <p:spPr/>
        <p:txBody>
          <a:bodyPr/>
          <a:lstStyle>
            <a:lvl1pPr>
              <a:defRPr/>
            </a:lvl1pPr>
          </a:lstStyle>
          <a:p>
            <a:pPr>
              <a:defRPr/>
            </a:pPr>
            <a:fld id="{2C7856FB-1B98-47E7-92AE-0825A980C5C5}" type="slidenum">
              <a:rPr lang="en-GB" altLang="en-US"/>
              <a:pPr>
                <a:defRPr/>
              </a:pPr>
              <a:t>‹#›</a:t>
            </a:fld>
            <a:endParaRPr lang="en-GB" altLang="en-US"/>
          </a:p>
        </p:txBody>
      </p:sp>
    </p:spTree>
    <p:extLst>
      <p:ext uri="{BB962C8B-B14F-4D97-AF65-F5344CB8AC3E}">
        <p14:creationId xmlns:p14="http://schemas.microsoft.com/office/powerpoint/2010/main" val="28472865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205581-7E4E-4716-91BF-2BA942EAFD77}"/>
              </a:ext>
            </a:extLst>
          </p:cNvPr>
          <p:cNvSpPr>
            <a:spLocks noGrp="1"/>
          </p:cNvSpPr>
          <p:nvPr>
            <p:ph type="dt" sz="half" idx="10"/>
          </p:nvPr>
        </p:nvSpPr>
        <p:spPr/>
        <p:txBody>
          <a:bodyPr/>
          <a:lstStyle>
            <a:lvl1pPr>
              <a:defRPr/>
            </a:lvl1pPr>
          </a:lstStyle>
          <a:p>
            <a:pPr>
              <a:defRPr/>
            </a:pPr>
            <a:fld id="{9B0D2CD9-34EA-45B2-9388-5553A5EB10D6}" type="datetime1">
              <a:rPr lang="en-GB"/>
              <a:pPr>
                <a:defRPr/>
              </a:pPr>
              <a:t>15/01/2018</a:t>
            </a:fld>
            <a:endParaRPr lang="en-GB" dirty="0"/>
          </a:p>
        </p:txBody>
      </p:sp>
      <p:sp>
        <p:nvSpPr>
          <p:cNvPr id="5" name="Footer Placeholder 4">
            <a:extLst>
              <a:ext uri="{FF2B5EF4-FFF2-40B4-BE49-F238E27FC236}">
                <a16:creationId xmlns:a16="http://schemas.microsoft.com/office/drawing/2014/main" id="{23FEBCD1-943C-4C5A-8384-920ED9A78A68}"/>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6" name="Slide Number Placeholder 5">
            <a:extLst>
              <a:ext uri="{FF2B5EF4-FFF2-40B4-BE49-F238E27FC236}">
                <a16:creationId xmlns:a16="http://schemas.microsoft.com/office/drawing/2014/main" id="{8A9F7150-C57D-4BB8-BF42-AFAF4083D26E}"/>
              </a:ext>
            </a:extLst>
          </p:cNvPr>
          <p:cNvSpPr>
            <a:spLocks noGrp="1"/>
          </p:cNvSpPr>
          <p:nvPr>
            <p:ph type="sldNum" sz="quarter" idx="12"/>
          </p:nvPr>
        </p:nvSpPr>
        <p:spPr/>
        <p:txBody>
          <a:bodyPr/>
          <a:lstStyle>
            <a:lvl1pPr>
              <a:defRPr/>
            </a:lvl1pPr>
          </a:lstStyle>
          <a:p>
            <a:pPr>
              <a:defRPr/>
            </a:pPr>
            <a:fld id="{F3643F16-CC06-48D7-AE49-1B002D900161}" type="slidenum">
              <a:rPr lang="en-GB" altLang="en-US"/>
              <a:pPr>
                <a:defRPr/>
              </a:pPr>
              <a:t>‹#›</a:t>
            </a:fld>
            <a:endParaRPr lang="en-GB" altLang="en-US"/>
          </a:p>
        </p:txBody>
      </p:sp>
    </p:spTree>
    <p:extLst>
      <p:ext uri="{BB962C8B-B14F-4D97-AF65-F5344CB8AC3E}">
        <p14:creationId xmlns:p14="http://schemas.microsoft.com/office/powerpoint/2010/main" val="17019271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E510559-9150-4B26-8466-CED23EF64165}"/>
              </a:ext>
            </a:extLst>
          </p:cNvPr>
          <p:cNvSpPr>
            <a:spLocks noGrp="1"/>
          </p:cNvSpPr>
          <p:nvPr>
            <p:ph type="dt" sz="half" idx="10"/>
          </p:nvPr>
        </p:nvSpPr>
        <p:spPr/>
        <p:txBody>
          <a:bodyPr/>
          <a:lstStyle>
            <a:lvl1pPr>
              <a:defRPr/>
            </a:lvl1pPr>
          </a:lstStyle>
          <a:p>
            <a:pPr>
              <a:defRPr/>
            </a:pPr>
            <a:fld id="{7C92C1A7-56B6-431E-8A5A-02FC882DB627}" type="datetime1">
              <a:rPr lang="en-GB"/>
              <a:pPr>
                <a:defRPr/>
              </a:pPr>
              <a:t>15/01/2018</a:t>
            </a:fld>
            <a:endParaRPr lang="en-GB" dirty="0"/>
          </a:p>
        </p:txBody>
      </p:sp>
      <p:sp>
        <p:nvSpPr>
          <p:cNvPr id="5" name="Footer Placeholder 4">
            <a:extLst>
              <a:ext uri="{FF2B5EF4-FFF2-40B4-BE49-F238E27FC236}">
                <a16:creationId xmlns:a16="http://schemas.microsoft.com/office/drawing/2014/main" id="{FDCDCB58-BB27-4112-BA55-6CCCF648A674}"/>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6" name="Slide Number Placeholder 5">
            <a:extLst>
              <a:ext uri="{FF2B5EF4-FFF2-40B4-BE49-F238E27FC236}">
                <a16:creationId xmlns:a16="http://schemas.microsoft.com/office/drawing/2014/main" id="{0AEB6018-F135-4BF3-B42B-B3A2158B1BAE}"/>
              </a:ext>
            </a:extLst>
          </p:cNvPr>
          <p:cNvSpPr>
            <a:spLocks noGrp="1"/>
          </p:cNvSpPr>
          <p:nvPr>
            <p:ph type="sldNum" sz="quarter" idx="12"/>
          </p:nvPr>
        </p:nvSpPr>
        <p:spPr/>
        <p:txBody>
          <a:bodyPr/>
          <a:lstStyle>
            <a:lvl1pPr>
              <a:defRPr/>
            </a:lvl1pPr>
          </a:lstStyle>
          <a:p>
            <a:pPr>
              <a:defRPr/>
            </a:pPr>
            <a:fld id="{4D85681F-819A-40BE-94EB-7AF320B12529}" type="slidenum">
              <a:rPr lang="en-GB" altLang="en-US"/>
              <a:pPr>
                <a:defRPr/>
              </a:pPr>
              <a:t>‹#›</a:t>
            </a:fld>
            <a:endParaRPr lang="en-GB" altLang="en-US"/>
          </a:p>
        </p:txBody>
      </p:sp>
    </p:spTree>
    <p:extLst>
      <p:ext uri="{BB962C8B-B14F-4D97-AF65-F5344CB8AC3E}">
        <p14:creationId xmlns:p14="http://schemas.microsoft.com/office/powerpoint/2010/main" val="32919758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5D196B-3204-4CA0-9B2C-FDCCCA31B0A7}"/>
              </a:ext>
            </a:extLst>
          </p:cNvPr>
          <p:cNvSpPr>
            <a:spLocks noGrp="1"/>
          </p:cNvSpPr>
          <p:nvPr>
            <p:ph type="dt" sz="half" idx="10"/>
          </p:nvPr>
        </p:nvSpPr>
        <p:spPr/>
        <p:txBody>
          <a:bodyPr/>
          <a:lstStyle>
            <a:lvl1pPr>
              <a:defRPr/>
            </a:lvl1pPr>
          </a:lstStyle>
          <a:p>
            <a:pPr>
              <a:defRPr/>
            </a:pPr>
            <a:fld id="{4EF70A88-6358-4AE5-A841-922E1F81C1EE}" type="datetime1">
              <a:rPr lang="en-GB"/>
              <a:pPr>
                <a:defRPr/>
              </a:pPr>
              <a:t>15/01/2018</a:t>
            </a:fld>
            <a:endParaRPr lang="en-GB" dirty="0"/>
          </a:p>
        </p:txBody>
      </p:sp>
      <p:sp>
        <p:nvSpPr>
          <p:cNvPr id="5" name="Footer Placeholder 4">
            <a:extLst>
              <a:ext uri="{FF2B5EF4-FFF2-40B4-BE49-F238E27FC236}">
                <a16:creationId xmlns:a16="http://schemas.microsoft.com/office/drawing/2014/main" id="{9712B945-70A7-4810-8CB9-871B30D91569}"/>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6" name="Slide Number Placeholder 5">
            <a:extLst>
              <a:ext uri="{FF2B5EF4-FFF2-40B4-BE49-F238E27FC236}">
                <a16:creationId xmlns:a16="http://schemas.microsoft.com/office/drawing/2014/main" id="{52957630-A97F-4D9D-8936-2E7713ABDAF9}"/>
              </a:ext>
            </a:extLst>
          </p:cNvPr>
          <p:cNvSpPr>
            <a:spLocks noGrp="1"/>
          </p:cNvSpPr>
          <p:nvPr>
            <p:ph type="sldNum" sz="quarter" idx="12"/>
          </p:nvPr>
        </p:nvSpPr>
        <p:spPr/>
        <p:txBody>
          <a:bodyPr/>
          <a:lstStyle>
            <a:lvl1pPr>
              <a:defRPr/>
            </a:lvl1pPr>
          </a:lstStyle>
          <a:p>
            <a:pPr>
              <a:defRPr/>
            </a:pPr>
            <a:fld id="{35E56956-F9D2-4772-885D-DBD482FA1842}" type="slidenum">
              <a:rPr lang="en-GB" altLang="en-US"/>
              <a:pPr>
                <a:defRPr/>
              </a:pPr>
              <a:t>‹#›</a:t>
            </a:fld>
            <a:endParaRPr lang="en-GB" altLang="en-US"/>
          </a:p>
        </p:txBody>
      </p:sp>
    </p:spTree>
    <p:extLst>
      <p:ext uri="{BB962C8B-B14F-4D97-AF65-F5344CB8AC3E}">
        <p14:creationId xmlns:p14="http://schemas.microsoft.com/office/powerpoint/2010/main" val="3816431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4716E77-BD88-48D6-A7D3-8637BB7AE15B}"/>
              </a:ext>
            </a:extLst>
          </p:cNvPr>
          <p:cNvSpPr>
            <a:spLocks noGrp="1"/>
          </p:cNvSpPr>
          <p:nvPr>
            <p:ph type="dt" sz="half" idx="10"/>
          </p:nvPr>
        </p:nvSpPr>
        <p:spPr/>
        <p:txBody>
          <a:bodyPr/>
          <a:lstStyle>
            <a:lvl1pPr>
              <a:defRPr/>
            </a:lvl1pPr>
          </a:lstStyle>
          <a:p>
            <a:pPr>
              <a:defRPr/>
            </a:pPr>
            <a:fld id="{00111AF3-703E-472A-835F-7C8B96764369}" type="datetime1">
              <a:rPr lang="en-GB"/>
              <a:pPr>
                <a:defRPr/>
              </a:pPr>
              <a:t>15/01/2018</a:t>
            </a:fld>
            <a:endParaRPr lang="en-GB" dirty="0"/>
          </a:p>
        </p:txBody>
      </p:sp>
      <p:sp>
        <p:nvSpPr>
          <p:cNvPr id="5" name="Footer Placeholder 4">
            <a:extLst>
              <a:ext uri="{FF2B5EF4-FFF2-40B4-BE49-F238E27FC236}">
                <a16:creationId xmlns:a16="http://schemas.microsoft.com/office/drawing/2014/main" id="{2E8B8324-231D-4674-8E94-1CA5D25DDE4B}"/>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6" name="Slide Number Placeholder 5">
            <a:extLst>
              <a:ext uri="{FF2B5EF4-FFF2-40B4-BE49-F238E27FC236}">
                <a16:creationId xmlns:a16="http://schemas.microsoft.com/office/drawing/2014/main" id="{7D16FBF3-1F1A-488E-98A6-977B50CAEA44}"/>
              </a:ext>
            </a:extLst>
          </p:cNvPr>
          <p:cNvSpPr>
            <a:spLocks noGrp="1"/>
          </p:cNvSpPr>
          <p:nvPr>
            <p:ph type="sldNum" sz="quarter" idx="12"/>
          </p:nvPr>
        </p:nvSpPr>
        <p:spPr/>
        <p:txBody>
          <a:bodyPr/>
          <a:lstStyle>
            <a:lvl1pPr>
              <a:defRPr/>
            </a:lvl1pPr>
          </a:lstStyle>
          <a:p>
            <a:pPr>
              <a:defRPr/>
            </a:pPr>
            <a:fld id="{F30C202E-6A12-4356-B259-AC8F2C937391}" type="slidenum">
              <a:rPr lang="en-GB" altLang="en-US"/>
              <a:pPr>
                <a:defRPr/>
              </a:pPr>
              <a:t>‹#›</a:t>
            </a:fld>
            <a:endParaRPr lang="en-GB" altLang="en-US"/>
          </a:p>
        </p:txBody>
      </p:sp>
    </p:spTree>
    <p:extLst>
      <p:ext uri="{BB962C8B-B14F-4D97-AF65-F5344CB8AC3E}">
        <p14:creationId xmlns:p14="http://schemas.microsoft.com/office/powerpoint/2010/main" val="29165421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C8A60F34-3036-4C68-B306-1057057B7EBA}"/>
              </a:ext>
            </a:extLst>
          </p:cNvPr>
          <p:cNvSpPr>
            <a:spLocks noGrp="1"/>
          </p:cNvSpPr>
          <p:nvPr>
            <p:ph type="dt" sz="half" idx="10"/>
          </p:nvPr>
        </p:nvSpPr>
        <p:spPr/>
        <p:txBody>
          <a:bodyPr/>
          <a:lstStyle>
            <a:lvl1pPr>
              <a:defRPr/>
            </a:lvl1pPr>
          </a:lstStyle>
          <a:p>
            <a:pPr>
              <a:defRPr/>
            </a:pPr>
            <a:fld id="{947E952B-194E-4501-9898-A98D8439830C}" type="datetime1">
              <a:rPr lang="en-GB"/>
              <a:pPr>
                <a:defRPr/>
              </a:pPr>
              <a:t>15/01/2018</a:t>
            </a:fld>
            <a:endParaRPr lang="en-GB" dirty="0"/>
          </a:p>
        </p:txBody>
      </p:sp>
      <p:sp>
        <p:nvSpPr>
          <p:cNvPr id="6" name="Footer Placeholder 4">
            <a:extLst>
              <a:ext uri="{FF2B5EF4-FFF2-40B4-BE49-F238E27FC236}">
                <a16:creationId xmlns:a16="http://schemas.microsoft.com/office/drawing/2014/main" id="{CADB56AE-6AD8-45F5-AC86-64B39189DCB4}"/>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7" name="Slide Number Placeholder 5">
            <a:extLst>
              <a:ext uri="{FF2B5EF4-FFF2-40B4-BE49-F238E27FC236}">
                <a16:creationId xmlns:a16="http://schemas.microsoft.com/office/drawing/2014/main" id="{75738758-D62C-4949-9D70-7E11849209A0}"/>
              </a:ext>
            </a:extLst>
          </p:cNvPr>
          <p:cNvSpPr>
            <a:spLocks noGrp="1"/>
          </p:cNvSpPr>
          <p:nvPr>
            <p:ph type="sldNum" sz="quarter" idx="12"/>
          </p:nvPr>
        </p:nvSpPr>
        <p:spPr/>
        <p:txBody>
          <a:bodyPr/>
          <a:lstStyle>
            <a:lvl1pPr>
              <a:defRPr/>
            </a:lvl1pPr>
          </a:lstStyle>
          <a:p>
            <a:pPr>
              <a:defRPr/>
            </a:pPr>
            <a:fld id="{4D1F3AC1-6BC9-4F76-A6D9-179362852461}" type="slidenum">
              <a:rPr lang="en-GB" altLang="en-US"/>
              <a:pPr>
                <a:defRPr/>
              </a:pPr>
              <a:t>‹#›</a:t>
            </a:fld>
            <a:endParaRPr lang="en-GB" altLang="en-US"/>
          </a:p>
        </p:txBody>
      </p:sp>
    </p:spTree>
    <p:extLst>
      <p:ext uri="{BB962C8B-B14F-4D97-AF65-F5344CB8AC3E}">
        <p14:creationId xmlns:p14="http://schemas.microsoft.com/office/powerpoint/2010/main" val="18973012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EB5D45CA-7BE6-4527-9D80-C8EFE7EB793C}"/>
              </a:ext>
            </a:extLst>
          </p:cNvPr>
          <p:cNvSpPr>
            <a:spLocks noGrp="1"/>
          </p:cNvSpPr>
          <p:nvPr>
            <p:ph type="dt" sz="half" idx="10"/>
          </p:nvPr>
        </p:nvSpPr>
        <p:spPr/>
        <p:txBody>
          <a:bodyPr/>
          <a:lstStyle>
            <a:lvl1pPr>
              <a:defRPr/>
            </a:lvl1pPr>
          </a:lstStyle>
          <a:p>
            <a:pPr>
              <a:defRPr/>
            </a:pPr>
            <a:fld id="{824B6892-0672-4AFF-96CC-DB00E1A73A66}" type="datetime1">
              <a:rPr lang="en-GB"/>
              <a:pPr>
                <a:defRPr/>
              </a:pPr>
              <a:t>15/01/2018</a:t>
            </a:fld>
            <a:endParaRPr lang="en-GB" dirty="0"/>
          </a:p>
        </p:txBody>
      </p:sp>
      <p:sp>
        <p:nvSpPr>
          <p:cNvPr id="8" name="Footer Placeholder 4">
            <a:extLst>
              <a:ext uri="{FF2B5EF4-FFF2-40B4-BE49-F238E27FC236}">
                <a16:creationId xmlns:a16="http://schemas.microsoft.com/office/drawing/2014/main" id="{70B9F2B8-A611-44CA-91FD-72692BBF2CAE}"/>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9" name="Slide Number Placeholder 5">
            <a:extLst>
              <a:ext uri="{FF2B5EF4-FFF2-40B4-BE49-F238E27FC236}">
                <a16:creationId xmlns:a16="http://schemas.microsoft.com/office/drawing/2014/main" id="{E4D47CEB-4070-4A33-9645-F8F25FC9906F}"/>
              </a:ext>
            </a:extLst>
          </p:cNvPr>
          <p:cNvSpPr>
            <a:spLocks noGrp="1"/>
          </p:cNvSpPr>
          <p:nvPr>
            <p:ph type="sldNum" sz="quarter" idx="12"/>
          </p:nvPr>
        </p:nvSpPr>
        <p:spPr/>
        <p:txBody>
          <a:bodyPr/>
          <a:lstStyle>
            <a:lvl1pPr>
              <a:defRPr/>
            </a:lvl1pPr>
          </a:lstStyle>
          <a:p>
            <a:pPr>
              <a:defRPr/>
            </a:pPr>
            <a:fld id="{A8510F9B-FA56-47D5-A41A-DB517787E887}" type="slidenum">
              <a:rPr lang="en-GB" altLang="en-US"/>
              <a:pPr>
                <a:defRPr/>
              </a:pPr>
              <a:t>‹#›</a:t>
            </a:fld>
            <a:endParaRPr lang="en-GB" altLang="en-US"/>
          </a:p>
        </p:txBody>
      </p:sp>
    </p:spTree>
    <p:extLst>
      <p:ext uri="{BB962C8B-B14F-4D97-AF65-F5344CB8AC3E}">
        <p14:creationId xmlns:p14="http://schemas.microsoft.com/office/powerpoint/2010/main" val="38544589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8BC4E1A9-010A-4832-B1AC-4BD777D4EC13}"/>
              </a:ext>
            </a:extLst>
          </p:cNvPr>
          <p:cNvSpPr>
            <a:spLocks noGrp="1"/>
          </p:cNvSpPr>
          <p:nvPr>
            <p:ph type="dt" sz="half" idx="10"/>
          </p:nvPr>
        </p:nvSpPr>
        <p:spPr/>
        <p:txBody>
          <a:bodyPr/>
          <a:lstStyle>
            <a:lvl1pPr>
              <a:defRPr/>
            </a:lvl1pPr>
          </a:lstStyle>
          <a:p>
            <a:pPr>
              <a:defRPr/>
            </a:pPr>
            <a:fld id="{F1A767AD-FF64-443B-BFDB-81FB5605AE30}" type="datetime1">
              <a:rPr lang="en-GB"/>
              <a:pPr>
                <a:defRPr/>
              </a:pPr>
              <a:t>15/01/2018</a:t>
            </a:fld>
            <a:endParaRPr lang="en-GB" dirty="0"/>
          </a:p>
        </p:txBody>
      </p:sp>
      <p:sp>
        <p:nvSpPr>
          <p:cNvPr id="4" name="Footer Placeholder 4">
            <a:extLst>
              <a:ext uri="{FF2B5EF4-FFF2-40B4-BE49-F238E27FC236}">
                <a16:creationId xmlns:a16="http://schemas.microsoft.com/office/drawing/2014/main" id="{1BCC5FF6-BED8-4448-A464-64FF38CF0C3D}"/>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5" name="Slide Number Placeholder 5">
            <a:extLst>
              <a:ext uri="{FF2B5EF4-FFF2-40B4-BE49-F238E27FC236}">
                <a16:creationId xmlns:a16="http://schemas.microsoft.com/office/drawing/2014/main" id="{2BFE6143-A473-4DD2-96CE-48FB4367111D}"/>
              </a:ext>
            </a:extLst>
          </p:cNvPr>
          <p:cNvSpPr>
            <a:spLocks noGrp="1"/>
          </p:cNvSpPr>
          <p:nvPr>
            <p:ph type="sldNum" sz="quarter" idx="12"/>
          </p:nvPr>
        </p:nvSpPr>
        <p:spPr/>
        <p:txBody>
          <a:bodyPr/>
          <a:lstStyle>
            <a:lvl1pPr>
              <a:defRPr/>
            </a:lvl1pPr>
          </a:lstStyle>
          <a:p>
            <a:pPr>
              <a:defRPr/>
            </a:pPr>
            <a:fld id="{9EA14E64-8A55-45EA-B86E-CAFFACBFC923}" type="slidenum">
              <a:rPr lang="en-GB" altLang="en-US"/>
              <a:pPr>
                <a:defRPr/>
              </a:pPr>
              <a:t>‹#›</a:t>
            </a:fld>
            <a:endParaRPr lang="en-GB" altLang="en-US"/>
          </a:p>
        </p:txBody>
      </p:sp>
    </p:spTree>
    <p:extLst>
      <p:ext uri="{BB962C8B-B14F-4D97-AF65-F5344CB8AC3E}">
        <p14:creationId xmlns:p14="http://schemas.microsoft.com/office/powerpoint/2010/main" val="31186996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5813BB8-CB60-4250-ADB9-AD9905AE15F1}"/>
              </a:ext>
            </a:extLst>
          </p:cNvPr>
          <p:cNvSpPr>
            <a:spLocks noGrp="1"/>
          </p:cNvSpPr>
          <p:nvPr>
            <p:ph type="dt" sz="half" idx="10"/>
          </p:nvPr>
        </p:nvSpPr>
        <p:spPr/>
        <p:txBody>
          <a:bodyPr/>
          <a:lstStyle>
            <a:lvl1pPr>
              <a:defRPr/>
            </a:lvl1pPr>
          </a:lstStyle>
          <a:p>
            <a:pPr>
              <a:defRPr/>
            </a:pPr>
            <a:fld id="{A7D3D65F-CCFD-4B8E-92D6-3AC53B078E1F}" type="datetime1">
              <a:rPr lang="en-GB"/>
              <a:pPr>
                <a:defRPr/>
              </a:pPr>
              <a:t>15/01/2018</a:t>
            </a:fld>
            <a:endParaRPr lang="en-GB" dirty="0"/>
          </a:p>
        </p:txBody>
      </p:sp>
      <p:sp>
        <p:nvSpPr>
          <p:cNvPr id="3" name="Footer Placeholder 4">
            <a:extLst>
              <a:ext uri="{FF2B5EF4-FFF2-40B4-BE49-F238E27FC236}">
                <a16:creationId xmlns:a16="http://schemas.microsoft.com/office/drawing/2014/main" id="{08571501-1EEA-4F42-8DB4-12707860B2AF}"/>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4" name="Slide Number Placeholder 5">
            <a:extLst>
              <a:ext uri="{FF2B5EF4-FFF2-40B4-BE49-F238E27FC236}">
                <a16:creationId xmlns:a16="http://schemas.microsoft.com/office/drawing/2014/main" id="{EA2EACBF-7B2D-4521-ACC0-0CD9ADCA23F1}"/>
              </a:ext>
            </a:extLst>
          </p:cNvPr>
          <p:cNvSpPr>
            <a:spLocks noGrp="1"/>
          </p:cNvSpPr>
          <p:nvPr>
            <p:ph type="sldNum" sz="quarter" idx="12"/>
          </p:nvPr>
        </p:nvSpPr>
        <p:spPr/>
        <p:txBody>
          <a:bodyPr/>
          <a:lstStyle>
            <a:lvl1pPr>
              <a:defRPr/>
            </a:lvl1pPr>
          </a:lstStyle>
          <a:p>
            <a:pPr>
              <a:defRPr/>
            </a:pPr>
            <a:fld id="{50C5EE72-B5FD-41D1-B815-B1ADDE8B91BE}" type="slidenum">
              <a:rPr lang="en-GB" altLang="en-US"/>
              <a:pPr>
                <a:defRPr/>
              </a:pPr>
              <a:t>‹#›</a:t>
            </a:fld>
            <a:endParaRPr lang="en-GB" altLang="en-US"/>
          </a:p>
        </p:txBody>
      </p:sp>
    </p:spTree>
    <p:extLst>
      <p:ext uri="{BB962C8B-B14F-4D97-AF65-F5344CB8AC3E}">
        <p14:creationId xmlns:p14="http://schemas.microsoft.com/office/powerpoint/2010/main" val="14821067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A7AF313D-5624-4906-B58F-A36FC9EA99F7}"/>
              </a:ext>
            </a:extLst>
          </p:cNvPr>
          <p:cNvSpPr>
            <a:spLocks noGrp="1"/>
          </p:cNvSpPr>
          <p:nvPr>
            <p:ph type="dt" sz="half" idx="10"/>
          </p:nvPr>
        </p:nvSpPr>
        <p:spPr/>
        <p:txBody>
          <a:bodyPr/>
          <a:lstStyle>
            <a:lvl1pPr>
              <a:defRPr/>
            </a:lvl1pPr>
          </a:lstStyle>
          <a:p>
            <a:pPr>
              <a:defRPr/>
            </a:pPr>
            <a:fld id="{202E6A2E-731D-4C1C-9740-28A1EA3ED8D1}" type="datetime1">
              <a:rPr lang="en-GB"/>
              <a:pPr>
                <a:defRPr/>
              </a:pPr>
              <a:t>15/01/2018</a:t>
            </a:fld>
            <a:endParaRPr lang="en-GB" dirty="0"/>
          </a:p>
        </p:txBody>
      </p:sp>
      <p:sp>
        <p:nvSpPr>
          <p:cNvPr id="6" name="Footer Placeholder 4">
            <a:extLst>
              <a:ext uri="{FF2B5EF4-FFF2-40B4-BE49-F238E27FC236}">
                <a16:creationId xmlns:a16="http://schemas.microsoft.com/office/drawing/2014/main" id="{C4288A2A-8151-4595-850A-05AE48B09D05}"/>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7" name="Slide Number Placeholder 5">
            <a:extLst>
              <a:ext uri="{FF2B5EF4-FFF2-40B4-BE49-F238E27FC236}">
                <a16:creationId xmlns:a16="http://schemas.microsoft.com/office/drawing/2014/main" id="{64B95CC0-697B-4CA9-A5D7-0DE082C1EBF7}"/>
              </a:ext>
            </a:extLst>
          </p:cNvPr>
          <p:cNvSpPr>
            <a:spLocks noGrp="1"/>
          </p:cNvSpPr>
          <p:nvPr>
            <p:ph type="sldNum" sz="quarter" idx="12"/>
          </p:nvPr>
        </p:nvSpPr>
        <p:spPr/>
        <p:txBody>
          <a:bodyPr/>
          <a:lstStyle>
            <a:lvl1pPr>
              <a:defRPr/>
            </a:lvl1pPr>
          </a:lstStyle>
          <a:p>
            <a:pPr>
              <a:defRPr/>
            </a:pPr>
            <a:fld id="{CD070950-C8E6-473B-B424-643120BD6EE4}" type="slidenum">
              <a:rPr lang="en-GB" altLang="en-US"/>
              <a:pPr>
                <a:defRPr/>
              </a:pPr>
              <a:t>‹#›</a:t>
            </a:fld>
            <a:endParaRPr lang="en-GB" altLang="en-US"/>
          </a:p>
        </p:txBody>
      </p:sp>
    </p:spTree>
    <p:extLst>
      <p:ext uri="{BB962C8B-B14F-4D97-AF65-F5344CB8AC3E}">
        <p14:creationId xmlns:p14="http://schemas.microsoft.com/office/powerpoint/2010/main" val="2120068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8ED8FABF-049C-41BE-BA76-5229D777F9C0}"/>
              </a:ext>
            </a:extLst>
          </p:cNvPr>
          <p:cNvSpPr>
            <a:spLocks noGrp="1"/>
          </p:cNvSpPr>
          <p:nvPr>
            <p:ph type="dt" sz="half" idx="10"/>
          </p:nvPr>
        </p:nvSpPr>
        <p:spPr/>
        <p:txBody>
          <a:bodyPr/>
          <a:lstStyle>
            <a:lvl1pPr>
              <a:defRPr/>
            </a:lvl1pPr>
          </a:lstStyle>
          <a:p>
            <a:pPr>
              <a:defRPr/>
            </a:pPr>
            <a:fld id="{61015A68-7A25-4399-97B1-A0607C8D5CD1}" type="datetime1">
              <a:rPr lang="en-GB"/>
              <a:pPr>
                <a:defRPr/>
              </a:pPr>
              <a:t>15/01/2018</a:t>
            </a:fld>
            <a:endParaRPr lang="en-GB" dirty="0"/>
          </a:p>
        </p:txBody>
      </p:sp>
      <p:sp>
        <p:nvSpPr>
          <p:cNvPr id="6" name="Footer Placeholder 4">
            <a:extLst>
              <a:ext uri="{FF2B5EF4-FFF2-40B4-BE49-F238E27FC236}">
                <a16:creationId xmlns:a16="http://schemas.microsoft.com/office/drawing/2014/main" id="{CB9E42FA-DC99-4987-B719-029B91DBCCAE}"/>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7" name="Slide Number Placeholder 5">
            <a:extLst>
              <a:ext uri="{FF2B5EF4-FFF2-40B4-BE49-F238E27FC236}">
                <a16:creationId xmlns:a16="http://schemas.microsoft.com/office/drawing/2014/main" id="{6524A1F0-671F-4E0C-BF5F-F29182ECEE80}"/>
              </a:ext>
            </a:extLst>
          </p:cNvPr>
          <p:cNvSpPr>
            <a:spLocks noGrp="1"/>
          </p:cNvSpPr>
          <p:nvPr>
            <p:ph type="sldNum" sz="quarter" idx="12"/>
          </p:nvPr>
        </p:nvSpPr>
        <p:spPr/>
        <p:txBody>
          <a:bodyPr/>
          <a:lstStyle>
            <a:lvl1pPr>
              <a:defRPr/>
            </a:lvl1pPr>
          </a:lstStyle>
          <a:p>
            <a:pPr>
              <a:defRPr/>
            </a:pPr>
            <a:fld id="{C3AD9FDF-CA36-47DC-8C87-9E0694BDD913}" type="slidenum">
              <a:rPr lang="en-GB" altLang="en-US"/>
              <a:pPr>
                <a:defRPr/>
              </a:pPr>
              <a:t>‹#›</a:t>
            </a:fld>
            <a:endParaRPr lang="en-GB" altLang="en-US"/>
          </a:p>
        </p:txBody>
      </p:sp>
    </p:spTree>
    <p:extLst>
      <p:ext uri="{BB962C8B-B14F-4D97-AF65-F5344CB8AC3E}">
        <p14:creationId xmlns:p14="http://schemas.microsoft.com/office/powerpoint/2010/main" val="8840309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AA1BA5-7834-4C4B-925E-A244D5E92235}"/>
              </a:ext>
            </a:extLst>
          </p:cNvPr>
          <p:cNvSpPr>
            <a:spLocks noGrp="1"/>
          </p:cNvSpPr>
          <p:nvPr>
            <p:ph type="dt" sz="half" idx="10"/>
          </p:nvPr>
        </p:nvSpPr>
        <p:spPr/>
        <p:txBody>
          <a:bodyPr/>
          <a:lstStyle>
            <a:lvl1pPr>
              <a:defRPr/>
            </a:lvl1pPr>
          </a:lstStyle>
          <a:p>
            <a:pPr>
              <a:defRPr/>
            </a:pPr>
            <a:fld id="{D6933200-7097-4209-B80F-1F7504D2B3BF}" type="datetime1">
              <a:rPr lang="en-GB"/>
              <a:pPr>
                <a:defRPr/>
              </a:pPr>
              <a:t>15/01/2018</a:t>
            </a:fld>
            <a:endParaRPr lang="en-GB" dirty="0"/>
          </a:p>
        </p:txBody>
      </p:sp>
      <p:sp>
        <p:nvSpPr>
          <p:cNvPr id="5" name="Footer Placeholder 4">
            <a:extLst>
              <a:ext uri="{FF2B5EF4-FFF2-40B4-BE49-F238E27FC236}">
                <a16:creationId xmlns:a16="http://schemas.microsoft.com/office/drawing/2014/main" id="{78BE0315-CD75-40DE-9A03-DE8C99891DF1}"/>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6" name="Slide Number Placeholder 5">
            <a:extLst>
              <a:ext uri="{FF2B5EF4-FFF2-40B4-BE49-F238E27FC236}">
                <a16:creationId xmlns:a16="http://schemas.microsoft.com/office/drawing/2014/main" id="{7E58FBAF-AA51-42A5-8F02-80350998A5DA}"/>
              </a:ext>
            </a:extLst>
          </p:cNvPr>
          <p:cNvSpPr>
            <a:spLocks noGrp="1"/>
          </p:cNvSpPr>
          <p:nvPr>
            <p:ph type="sldNum" sz="quarter" idx="12"/>
          </p:nvPr>
        </p:nvSpPr>
        <p:spPr/>
        <p:txBody>
          <a:bodyPr/>
          <a:lstStyle>
            <a:lvl1pPr>
              <a:defRPr/>
            </a:lvl1pPr>
          </a:lstStyle>
          <a:p>
            <a:pPr>
              <a:defRPr/>
            </a:pPr>
            <a:fld id="{7AEB5E98-6919-4ACA-A841-C3C5971B3954}" type="slidenum">
              <a:rPr lang="en-GB" altLang="en-US"/>
              <a:pPr>
                <a:defRPr/>
              </a:pPr>
              <a:t>‹#›</a:t>
            </a:fld>
            <a:endParaRPr lang="en-GB" altLang="en-US"/>
          </a:p>
        </p:txBody>
      </p:sp>
    </p:spTree>
    <p:extLst>
      <p:ext uri="{BB962C8B-B14F-4D97-AF65-F5344CB8AC3E}">
        <p14:creationId xmlns:p14="http://schemas.microsoft.com/office/powerpoint/2010/main" val="26567690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BA11D9-035B-478D-A153-37013271BBA0}"/>
              </a:ext>
            </a:extLst>
          </p:cNvPr>
          <p:cNvSpPr>
            <a:spLocks noGrp="1"/>
          </p:cNvSpPr>
          <p:nvPr>
            <p:ph type="dt" sz="half" idx="10"/>
          </p:nvPr>
        </p:nvSpPr>
        <p:spPr/>
        <p:txBody>
          <a:bodyPr/>
          <a:lstStyle>
            <a:lvl1pPr>
              <a:defRPr/>
            </a:lvl1pPr>
          </a:lstStyle>
          <a:p>
            <a:pPr>
              <a:defRPr/>
            </a:pPr>
            <a:fld id="{EA065CD7-D3D1-4AE7-8E02-D4399AD092B9}" type="datetime1">
              <a:rPr lang="en-GB"/>
              <a:pPr>
                <a:defRPr/>
              </a:pPr>
              <a:t>15/01/2018</a:t>
            </a:fld>
            <a:endParaRPr lang="en-GB" dirty="0"/>
          </a:p>
        </p:txBody>
      </p:sp>
      <p:sp>
        <p:nvSpPr>
          <p:cNvPr id="5" name="Footer Placeholder 4">
            <a:extLst>
              <a:ext uri="{FF2B5EF4-FFF2-40B4-BE49-F238E27FC236}">
                <a16:creationId xmlns:a16="http://schemas.microsoft.com/office/drawing/2014/main" id="{5BCFF7CD-2232-4653-BF36-CDBE82B2DADB}"/>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6" name="Slide Number Placeholder 5">
            <a:extLst>
              <a:ext uri="{FF2B5EF4-FFF2-40B4-BE49-F238E27FC236}">
                <a16:creationId xmlns:a16="http://schemas.microsoft.com/office/drawing/2014/main" id="{32E7E428-4A4A-42B0-B82D-5D262ED197D8}"/>
              </a:ext>
            </a:extLst>
          </p:cNvPr>
          <p:cNvSpPr>
            <a:spLocks noGrp="1"/>
          </p:cNvSpPr>
          <p:nvPr>
            <p:ph type="sldNum" sz="quarter" idx="12"/>
          </p:nvPr>
        </p:nvSpPr>
        <p:spPr/>
        <p:txBody>
          <a:bodyPr/>
          <a:lstStyle>
            <a:lvl1pPr>
              <a:defRPr/>
            </a:lvl1pPr>
          </a:lstStyle>
          <a:p>
            <a:pPr>
              <a:defRPr/>
            </a:pPr>
            <a:fld id="{3BB7047F-7AA9-4978-9AFC-F9DA9CC8608C}" type="slidenum">
              <a:rPr lang="en-GB" altLang="en-US"/>
              <a:pPr>
                <a:defRPr/>
              </a:pPr>
              <a:t>‹#›</a:t>
            </a:fld>
            <a:endParaRPr lang="en-GB" altLang="en-US"/>
          </a:p>
        </p:txBody>
      </p:sp>
    </p:spTree>
    <p:extLst>
      <p:ext uri="{BB962C8B-B14F-4D97-AF65-F5344CB8AC3E}">
        <p14:creationId xmlns:p14="http://schemas.microsoft.com/office/powerpoint/2010/main" val="17664328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120595C0-B9C0-4101-BB39-F9A03A0FB9CC}"/>
              </a:ext>
            </a:extLst>
          </p:cNvPr>
          <p:cNvSpPr>
            <a:spLocks noGrp="1"/>
          </p:cNvSpPr>
          <p:nvPr>
            <p:ph type="dt" sz="half" idx="10"/>
          </p:nvPr>
        </p:nvSpPr>
        <p:spPr/>
        <p:txBody>
          <a:bodyPr/>
          <a:lstStyle>
            <a:lvl1pPr>
              <a:defRPr/>
            </a:lvl1pPr>
          </a:lstStyle>
          <a:p>
            <a:pPr>
              <a:defRPr/>
            </a:pPr>
            <a:fld id="{4B4EE1EB-766F-4EB6-870A-36F364B6F392}" type="datetime1">
              <a:rPr lang="en-GB"/>
              <a:pPr>
                <a:defRPr/>
              </a:pPr>
              <a:t>15/01/2018</a:t>
            </a:fld>
            <a:endParaRPr lang="en-GB" dirty="0"/>
          </a:p>
        </p:txBody>
      </p:sp>
      <p:sp>
        <p:nvSpPr>
          <p:cNvPr id="4" name="Footer Placeholder 4">
            <a:extLst>
              <a:ext uri="{FF2B5EF4-FFF2-40B4-BE49-F238E27FC236}">
                <a16:creationId xmlns:a16="http://schemas.microsoft.com/office/drawing/2014/main" id="{DA324868-7A2D-4761-A2F6-3F829B75FF33}"/>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5" name="Slide Number Placeholder 5">
            <a:extLst>
              <a:ext uri="{FF2B5EF4-FFF2-40B4-BE49-F238E27FC236}">
                <a16:creationId xmlns:a16="http://schemas.microsoft.com/office/drawing/2014/main" id="{5A082B10-8FC3-443C-8DA9-49F0D2790986}"/>
              </a:ext>
            </a:extLst>
          </p:cNvPr>
          <p:cNvSpPr>
            <a:spLocks noGrp="1"/>
          </p:cNvSpPr>
          <p:nvPr>
            <p:ph type="sldNum" sz="quarter" idx="12"/>
          </p:nvPr>
        </p:nvSpPr>
        <p:spPr/>
        <p:txBody>
          <a:bodyPr/>
          <a:lstStyle>
            <a:lvl1pPr>
              <a:defRPr/>
            </a:lvl1pPr>
          </a:lstStyle>
          <a:p>
            <a:pPr>
              <a:defRPr/>
            </a:pPr>
            <a:fld id="{75081004-7A28-4CE7-9C30-68312D7C313E}" type="slidenum">
              <a:rPr lang="en-GB" altLang="en-US"/>
              <a:pPr>
                <a:defRPr/>
              </a:pPr>
              <a:t>‹#›</a:t>
            </a:fld>
            <a:endParaRPr lang="en-GB" altLang="en-US"/>
          </a:p>
        </p:txBody>
      </p:sp>
    </p:spTree>
    <p:extLst>
      <p:ext uri="{BB962C8B-B14F-4D97-AF65-F5344CB8AC3E}">
        <p14:creationId xmlns:p14="http://schemas.microsoft.com/office/powerpoint/2010/main" val="135138881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11C3A0C-DA8A-470E-8862-7D50DA05781C}"/>
              </a:ext>
            </a:extLst>
          </p:cNvPr>
          <p:cNvSpPr>
            <a:spLocks noGrp="1"/>
          </p:cNvSpPr>
          <p:nvPr>
            <p:ph type="dt" sz="half" idx="10"/>
          </p:nvPr>
        </p:nvSpPr>
        <p:spPr/>
        <p:txBody>
          <a:bodyPr/>
          <a:lstStyle>
            <a:lvl1pPr>
              <a:defRPr/>
            </a:lvl1pPr>
          </a:lstStyle>
          <a:p>
            <a:pPr>
              <a:defRPr/>
            </a:pPr>
            <a:fld id="{2D485DC9-AF9E-484C-88A3-3435D394006C}" type="datetime1">
              <a:rPr lang="en-GB"/>
              <a:pPr>
                <a:defRPr/>
              </a:pPr>
              <a:t>15/01/2018</a:t>
            </a:fld>
            <a:endParaRPr lang="en-GB" dirty="0"/>
          </a:p>
        </p:txBody>
      </p:sp>
      <p:sp>
        <p:nvSpPr>
          <p:cNvPr id="5" name="Footer Placeholder 4">
            <a:extLst>
              <a:ext uri="{FF2B5EF4-FFF2-40B4-BE49-F238E27FC236}">
                <a16:creationId xmlns:a16="http://schemas.microsoft.com/office/drawing/2014/main" id="{3060A0B7-58DB-45BA-A279-F9D9BB0AC9B1}"/>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6" name="Slide Number Placeholder 5">
            <a:extLst>
              <a:ext uri="{FF2B5EF4-FFF2-40B4-BE49-F238E27FC236}">
                <a16:creationId xmlns:a16="http://schemas.microsoft.com/office/drawing/2014/main" id="{477F2327-01E1-4284-9A61-B28A62E49791}"/>
              </a:ext>
            </a:extLst>
          </p:cNvPr>
          <p:cNvSpPr>
            <a:spLocks noGrp="1"/>
          </p:cNvSpPr>
          <p:nvPr>
            <p:ph type="sldNum" sz="quarter" idx="12"/>
          </p:nvPr>
        </p:nvSpPr>
        <p:spPr/>
        <p:txBody>
          <a:bodyPr/>
          <a:lstStyle>
            <a:lvl1pPr>
              <a:defRPr/>
            </a:lvl1pPr>
          </a:lstStyle>
          <a:p>
            <a:pPr>
              <a:defRPr/>
            </a:pPr>
            <a:fld id="{9CB6DEFC-7078-44B4-8D4A-B6351F5F8D61}" type="slidenum">
              <a:rPr lang="en-GB" altLang="en-US"/>
              <a:pPr>
                <a:defRPr/>
              </a:pPr>
              <a:t>‹#›</a:t>
            </a:fld>
            <a:endParaRPr lang="en-GB" altLang="en-US"/>
          </a:p>
        </p:txBody>
      </p:sp>
    </p:spTree>
    <p:extLst>
      <p:ext uri="{BB962C8B-B14F-4D97-AF65-F5344CB8AC3E}">
        <p14:creationId xmlns:p14="http://schemas.microsoft.com/office/powerpoint/2010/main" val="49207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E021E8-3CFC-413A-B552-9787B799C6CE}"/>
              </a:ext>
            </a:extLst>
          </p:cNvPr>
          <p:cNvSpPr>
            <a:spLocks noGrp="1"/>
          </p:cNvSpPr>
          <p:nvPr>
            <p:ph type="dt" sz="half" idx="10"/>
          </p:nvPr>
        </p:nvSpPr>
        <p:spPr/>
        <p:txBody>
          <a:bodyPr/>
          <a:lstStyle>
            <a:lvl1pPr>
              <a:defRPr/>
            </a:lvl1pPr>
          </a:lstStyle>
          <a:p>
            <a:pPr>
              <a:defRPr/>
            </a:pPr>
            <a:fld id="{EF695616-3C56-4ED0-B913-C5383A6A448E}" type="datetime1">
              <a:rPr lang="en-GB"/>
              <a:pPr>
                <a:defRPr/>
              </a:pPr>
              <a:t>15/01/2018</a:t>
            </a:fld>
            <a:endParaRPr lang="en-GB" dirty="0"/>
          </a:p>
        </p:txBody>
      </p:sp>
      <p:sp>
        <p:nvSpPr>
          <p:cNvPr id="5" name="Footer Placeholder 4">
            <a:extLst>
              <a:ext uri="{FF2B5EF4-FFF2-40B4-BE49-F238E27FC236}">
                <a16:creationId xmlns:a16="http://schemas.microsoft.com/office/drawing/2014/main" id="{1E53EED2-0B50-4B45-9EA6-24777AB9EC89}"/>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6" name="Slide Number Placeholder 5">
            <a:extLst>
              <a:ext uri="{FF2B5EF4-FFF2-40B4-BE49-F238E27FC236}">
                <a16:creationId xmlns:a16="http://schemas.microsoft.com/office/drawing/2014/main" id="{0240A00A-CD4A-49F6-AAA2-8F5F9097A48F}"/>
              </a:ext>
            </a:extLst>
          </p:cNvPr>
          <p:cNvSpPr>
            <a:spLocks noGrp="1"/>
          </p:cNvSpPr>
          <p:nvPr>
            <p:ph type="sldNum" sz="quarter" idx="12"/>
          </p:nvPr>
        </p:nvSpPr>
        <p:spPr/>
        <p:txBody>
          <a:bodyPr/>
          <a:lstStyle>
            <a:lvl1pPr>
              <a:defRPr/>
            </a:lvl1pPr>
          </a:lstStyle>
          <a:p>
            <a:pPr>
              <a:defRPr/>
            </a:pPr>
            <a:fld id="{C80C8C5A-6AD1-4805-971A-722FD23F43C5}" type="slidenum">
              <a:rPr lang="en-GB" altLang="en-US"/>
              <a:pPr>
                <a:defRPr/>
              </a:pPr>
              <a:t>‹#›</a:t>
            </a:fld>
            <a:endParaRPr lang="en-GB" altLang="en-US"/>
          </a:p>
        </p:txBody>
      </p:sp>
    </p:spTree>
    <p:extLst>
      <p:ext uri="{BB962C8B-B14F-4D97-AF65-F5344CB8AC3E}">
        <p14:creationId xmlns:p14="http://schemas.microsoft.com/office/powerpoint/2010/main" val="84762244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9830720-7521-4D54-AB8F-EE8E31F51F45}"/>
              </a:ext>
            </a:extLst>
          </p:cNvPr>
          <p:cNvSpPr>
            <a:spLocks noGrp="1"/>
          </p:cNvSpPr>
          <p:nvPr>
            <p:ph type="dt" sz="half" idx="10"/>
          </p:nvPr>
        </p:nvSpPr>
        <p:spPr/>
        <p:txBody>
          <a:bodyPr/>
          <a:lstStyle>
            <a:lvl1pPr>
              <a:defRPr/>
            </a:lvl1pPr>
          </a:lstStyle>
          <a:p>
            <a:pPr>
              <a:defRPr/>
            </a:pPr>
            <a:fld id="{4F55B847-758D-47C3-8E72-190176C37732}" type="datetime1">
              <a:rPr lang="en-GB"/>
              <a:pPr>
                <a:defRPr/>
              </a:pPr>
              <a:t>15/01/2018</a:t>
            </a:fld>
            <a:endParaRPr lang="en-GB" dirty="0"/>
          </a:p>
        </p:txBody>
      </p:sp>
      <p:sp>
        <p:nvSpPr>
          <p:cNvPr id="5" name="Footer Placeholder 4">
            <a:extLst>
              <a:ext uri="{FF2B5EF4-FFF2-40B4-BE49-F238E27FC236}">
                <a16:creationId xmlns:a16="http://schemas.microsoft.com/office/drawing/2014/main" id="{613359CE-4C54-4E59-BFC5-7B69F96AD2C2}"/>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6" name="Slide Number Placeholder 5">
            <a:extLst>
              <a:ext uri="{FF2B5EF4-FFF2-40B4-BE49-F238E27FC236}">
                <a16:creationId xmlns:a16="http://schemas.microsoft.com/office/drawing/2014/main" id="{72910FD2-B161-4CB9-B617-5492DAB35FBB}"/>
              </a:ext>
            </a:extLst>
          </p:cNvPr>
          <p:cNvSpPr>
            <a:spLocks noGrp="1"/>
          </p:cNvSpPr>
          <p:nvPr>
            <p:ph type="sldNum" sz="quarter" idx="12"/>
          </p:nvPr>
        </p:nvSpPr>
        <p:spPr/>
        <p:txBody>
          <a:bodyPr/>
          <a:lstStyle>
            <a:lvl1pPr>
              <a:defRPr/>
            </a:lvl1pPr>
          </a:lstStyle>
          <a:p>
            <a:pPr>
              <a:defRPr/>
            </a:pPr>
            <a:fld id="{7F1E48DC-E8EF-46D8-8FED-826F02D32300}" type="slidenum">
              <a:rPr lang="en-GB" altLang="en-US"/>
              <a:pPr>
                <a:defRPr/>
              </a:pPr>
              <a:t>‹#›</a:t>
            </a:fld>
            <a:endParaRPr lang="en-GB" altLang="en-US"/>
          </a:p>
        </p:txBody>
      </p:sp>
    </p:spTree>
    <p:extLst>
      <p:ext uri="{BB962C8B-B14F-4D97-AF65-F5344CB8AC3E}">
        <p14:creationId xmlns:p14="http://schemas.microsoft.com/office/powerpoint/2010/main" val="36771931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3EECDDCC-E597-4545-BE6D-890B12F0977F}"/>
              </a:ext>
            </a:extLst>
          </p:cNvPr>
          <p:cNvSpPr>
            <a:spLocks noGrp="1"/>
          </p:cNvSpPr>
          <p:nvPr>
            <p:ph type="dt" sz="half" idx="10"/>
          </p:nvPr>
        </p:nvSpPr>
        <p:spPr/>
        <p:txBody>
          <a:bodyPr/>
          <a:lstStyle>
            <a:lvl1pPr>
              <a:defRPr/>
            </a:lvl1pPr>
          </a:lstStyle>
          <a:p>
            <a:pPr>
              <a:defRPr/>
            </a:pPr>
            <a:fld id="{DA1909E4-DB66-4687-A868-E3BA8B3D7E64}" type="datetime1">
              <a:rPr lang="en-GB"/>
              <a:pPr>
                <a:defRPr/>
              </a:pPr>
              <a:t>15/01/2018</a:t>
            </a:fld>
            <a:endParaRPr lang="en-GB" dirty="0"/>
          </a:p>
        </p:txBody>
      </p:sp>
      <p:sp>
        <p:nvSpPr>
          <p:cNvPr id="6" name="Footer Placeholder 4">
            <a:extLst>
              <a:ext uri="{FF2B5EF4-FFF2-40B4-BE49-F238E27FC236}">
                <a16:creationId xmlns:a16="http://schemas.microsoft.com/office/drawing/2014/main" id="{E0168F6F-39CB-4B5B-975A-E9CCE88DE04A}"/>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7" name="Slide Number Placeholder 5">
            <a:extLst>
              <a:ext uri="{FF2B5EF4-FFF2-40B4-BE49-F238E27FC236}">
                <a16:creationId xmlns:a16="http://schemas.microsoft.com/office/drawing/2014/main" id="{563559EA-7F21-4BCA-A127-43F5764A90F1}"/>
              </a:ext>
            </a:extLst>
          </p:cNvPr>
          <p:cNvSpPr>
            <a:spLocks noGrp="1"/>
          </p:cNvSpPr>
          <p:nvPr>
            <p:ph type="sldNum" sz="quarter" idx="12"/>
          </p:nvPr>
        </p:nvSpPr>
        <p:spPr/>
        <p:txBody>
          <a:bodyPr/>
          <a:lstStyle>
            <a:lvl1pPr>
              <a:defRPr/>
            </a:lvl1pPr>
          </a:lstStyle>
          <a:p>
            <a:pPr>
              <a:defRPr/>
            </a:pPr>
            <a:fld id="{9DBCD76A-E0CB-47BD-A7D7-FB3878113105}" type="slidenum">
              <a:rPr lang="en-GB" altLang="en-US"/>
              <a:pPr>
                <a:defRPr/>
              </a:pPr>
              <a:t>‹#›</a:t>
            </a:fld>
            <a:endParaRPr lang="en-GB" altLang="en-US"/>
          </a:p>
        </p:txBody>
      </p:sp>
    </p:spTree>
    <p:extLst>
      <p:ext uri="{BB962C8B-B14F-4D97-AF65-F5344CB8AC3E}">
        <p14:creationId xmlns:p14="http://schemas.microsoft.com/office/powerpoint/2010/main" val="30556504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1AE5419D-2E16-40C7-AC88-8FEF4FD3FED3}"/>
              </a:ext>
            </a:extLst>
          </p:cNvPr>
          <p:cNvSpPr>
            <a:spLocks noGrp="1"/>
          </p:cNvSpPr>
          <p:nvPr>
            <p:ph type="dt" sz="half" idx="10"/>
          </p:nvPr>
        </p:nvSpPr>
        <p:spPr/>
        <p:txBody>
          <a:bodyPr/>
          <a:lstStyle>
            <a:lvl1pPr>
              <a:defRPr/>
            </a:lvl1pPr>
          </a:lstStyle>
          <a:p>
            <a:pPr>
              <a:defRPr/>
            </a:pPr>
            <a:fld id="{0588FB3B-7EE5-4CD8-AF8C-850168D0DD5A}" type="datetime1">
              <a:rPr lang="en-GB"/>
              <a:pPr>
                <a:defRPr/>
              </a:pPr>
              <a:t>15/01/2018</a:t>
            </a:fld>
            <a:endParaRPr lang="en-GB" dirty="0"/>
          </a:p>
        </p:txBody>
      </p:sp>
      <p:sp>
        <p:nvSpPr>
          <p:cNvPr id="8" name="Footer Placeholder 4">
            <a:extLst>
              <a:ext uri="{FF2B5EF4-FFF2-40B4-BE49-F238E27FC236}">
                <a16:creationId xmlns:a16="http://schemas.microsoft.com/office/drawing/2014/main" id="{C81A8354-712B-4646-A7A0-A216F181DD65}"/>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9" name="Slide Number Placeholder 5">
            <a:extLst>
              <a:ext uri="{FF2B5EF4-FFF2-40B4-BE49-F238E27FC236}">
                <a16:creationId xmlns:a16="http://schemas.microsoft.com/office/drawing/2014/main" id="{311C00F4-7DAB-404E-B41A-7CE2F6B6F13E}"/>
              </a:ext>
            </a:extLst>
          </p:cNvPr>
          <p:cNvSpPr>
            <a:spLocks noGrp="1"/>
          </p:cNvSpPr>
          <p:nvPr>
            <p:ph type="sldNum" sz="quarter" idx="12"/>
          </p:nvPr>
        </p:nvSpPr>
        <p:spPr/>
        <p:txBody>
          <a:bodyPr/>
          <a:lstStyle>
            <a:lvl1pPr>
              <a:defRPr/>
            </a:lvl1pPr>
          </a:lstStyle>
          <a:p>
            <a:pPr>
              <a:defRPr/>
            </a:pPr>
            <a:fld id="{976D3D96-472C-4546-9599-15631C482387}" type="slidenum">
              <a:rPr lang="en-GB" altLang="en-US"/>
              <a:pPr>
                <a:defRPr/>
              </a:pPr>
              <a:t>‹#›</a:t>
            </a:fld>
            <a:endParaRPr lang="en-GB" altLang="en-US"/>
          </a:p>
        </p:txBody>
      </p:sp>
    </p:spTree>
    <p:extLst>
      <p:ext uri="{BB962C8B-B14F-4D97-AF65-F5344CB8AC3E}">
        <p14:creationId xmlns:p14="http://schemas.microsoft.com/office/powerpoint/2010/main" val="276584570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597932FF-D51F-4986-9A64-B8677CEA2614}"/>
              </a:ext>
            </a:extLst>
          </p:cNvPr>
          <p:cNvSpPr>
            <a:spLocks noGrp="1"/>
          </p:cNvSpPr>
          <p:nvPr>
            <p:ph type="dt" sz="half" idx="10"/>
          </p:nvPr>
        </p:nvSpPr>
        <p:spPr/>
        <p:txBody>
          <a:bodyPr/>
          <a:lstStyle>
            <a:lvl1pPr>
              <a:defRPr/>
            </a:lvl1pPr>
          </a:lstStyle>
          <a:p>
            <a:pPr>
              <a:defRPr/>
            </a:pPr>
            <a:fld id="{AD4963FC-3C4F-4BCA-A63E-C69DF6422D24}" type="datetime1">
              <a:rPr lang="en-GB"/>
              <a:pPr>
                <a:defRPr/>
              </a:pPr>
              <a:t>15/01/2018</a:t>
            </a:fld>
            <a:endParaRPr lang="en-GB" dirty="0"/>
          </a:p>
        </p:txBody>
      </p:sp>
      <p:sp>
        <p:nvSpPr>
          <p:cNvPr id="4" name="Footer Placeholder 4">
            <a:extLst>
              <a:ext uri="{FF2B5EF4-FFF2-40B4-BE49-F238E27FC236}">
                <a16:creationId xmlns:a16="http://schemas.microsoft.com/office/drawing/2014/main" id="{CC278D32-59B6-4C01-9F56-FDB4040D6CAB}"/>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5" name="Slide Number Placeholder 5">
            <a:extLst>
              <a:ext uri="{FF2B5EF4-FFF2-40B4-BE49-F238E27FC236}">
                <a16:creationId xmlns:a16="http://schemas.microsoft.com/office/drawing/2014/main" id="{95124FC6-59C3-44D0-AB35-2AA60DF2AF32}"/>
              </a:ext>
            </a:extLst>
          </p:cNvPr>
          <p:cNvSpPr>
            <a:spLocks noGrp="1"/>
          </p:cNvSpPr>
          <p:nvPr>
            <p:ph type="sldNum" sz="quarter" idx="12"/>
          </p:nvPr>
        </p:nvSpPr>
        <p:spPr/>
        <p:txBody>
          <a:bodyPr/>
          <a:lstStyle>
            <a:lvl1pPr>
              <a:defRPr/>
            </a:lvl1pPr>
          </a:lstStyle>
          <a:p>
            <a:pPr>
              <a:defRPr/>
            </a:pPr>
            <a:fld id="{AACA2231-76E6-414A-9296-EA6692691861}" type="slidenum">
              <a:rPr lang="en-GB" altLang="en-US"/>
              <a:pPr>
                <a:defRPr/>
              </a:pPr>
              <a:t>‹#›</a:t>
            </a:fld>
            <a:endParaRPr lang="en-GB" altLang="en-US"/>
          </a:p>
        </p:txBody>
      </p:sp>
    </p:spTree>
    <p:extLst>
      <p:ext uri="{BB962C8B-B14F-4D97-AF65-F5344CB8AC3E}">
        <p14:creationId xmlns:p14="http://schemas.microsoft.com/office/powerpoint/2010/main" val="22561356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355FCEBA-35C2-4BB7-9921-B3EE43C29367}"/>
              </a:ext>
            </a:extLst>
          </p:cNvPr>
          <p:cNvSpPr>
            <a:spLocks noGrp="1"/>
          </p:cNvSpPr>
          <p:nvPr>
            <p:ph type="dt" sz="half" idx="10"/>
          </p:nvPr>
        </p:nvSpPr>
        <p:spPr/>
        <p:txBody>
          <a:bodyPr/>
          <a:lstStyle>
            <a:lvl1pPr>
              <a:defRPr/>
            </a:lvl1pPr>
          </a:lstStyle>
          <a:p>
            <a:pPr>
              <a:defRPr/>
            </a:pPr>
            <a:fld id="{B99361EB-8695-48B9-8209-2CFFE6A02DBB}" type="datetime1">
              <a:rPr lang="en-GB"/>
              <a:pPr>
                <a:defRPr/>
              </a:pPr>
              <a:t>15/01/2018</a:t>
            </a:fld>
            <a:endParaRPr lang="en-GB" dirty="0"/>
          </a:p>
        </p:txBody>
      </p:sp>
      <p:sp>
        <p:nvSpPr>
          <p:cNvPr id="3" name="Footer Placeholder 4">
            <a:extLst>
              <a:ext uri="{FF2B5EF4-FFF2-40B4-BE49-F238E27FC236}">
                <a16:creationId xmlns:a16="http://schemas.microsoft.com/office/drawing/2014/main" id="{82C866E0-37EB-4336-8D64-562C4C170F15}"/>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4" name="Slide Number Placeholder 5">
            <a:extLst>
              <a:ext uri="{FF2B5EF4-FFF2-40B4-BE49-F238E27FC236}">
                <a16:creationId xmlns:a16="http://schemas.microsoft.com/office/drawing/2014/main" id="{B65F0F82-BDCF-4003-A77F-B8005A53925B}"/>
              </a:ext>
            </a:extLst>
          </p:cNvPr>
          <p:cNvSpPr>
            <a:spLocks noGrp="1"/>
          </p:cNvSpPr>
          <p:nvPr>
            <p:ph type="sldNum" sz="quarter" idx="12"/>
          </p:nvPr>
        </p:nvSpPr>
        <p:spPr/>
        <p:txBody>
          <a:bodyPr/>
          <a:lstStyle>
            <a:lvl1pPr>
              <a:defRPr/>
            </a:lvl1pPr>
          </a:lstStyle>
          <a:p>
            <a:pPr>
              <a:defRPr/>
            </a:pPr>
            <a:fld id="{C3F2C320-9621-44AB-8C4C-297F329FB31F}" type="slidenum">
              <a:rPr lang="en-GB" altLang="en-US"/>
              <a:pPr>
                <a:defRPr/>
              </a:pPr>
              <a:t>‹#›</a:t>
            </a:fld>
            <a:endParaRPr lang="en-GB" altLang="en-US"/>
          </a:p>
        </p:txBody>
      </p:sp>
    </p:spTree>
    <p:extLst>
      <p:ext uri="{BB962C8B-B14F-4D97-AF65-F5344CB8AC3E}">
        <p14:creationId xmlns:p14="http://schemas.microsoft.com/office/powerpoint/2010/main" val="17165652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BBFBC43C-610A-41E7-BD2C-1E0EBC2E5796}"/>
              </a:ext>
            </a:extLst>
          </p:cNvPr>
          <p:cNvSpPr>
            <a:spLocks noGrp="1"/>
          </p:cNvSpPr>
          <p:nvPr>
            <p:ph type="dt" sz="half" idx="10"/>
          </p:nvPr>
        </p:nvSpPr>
        <p:spPr/>
        <p:txBody>
          <a:bodyPr/>
          <a:lstStyle>
            <a:lvl1pPr>
              <a:defRPr/>
            </a:lvl1pPr>
          </a:lstStyle>
          <a:p>
            <a:pPr>
              <a:defRPr/>
            </a:pPr>
            <a:fld id="{75B3CBDA-5FDC-4213-8451-99886EB709B2}" type="datetime1">
              <a:rPr lang="en-GB"/>
              <a:pPr>
                <a:defRPr/>
              </a:pPr>
              <a:t>15/01/2018</a:t>
            </a:fld>
            <a:endParaRPr lang="en-GB" dirty="0"/>
          </a:p>
        </p:txBody>
      </p:sp>
      <p:sp>
        <p:nvSpPr>
          <p:cNvPr id="6" name="Footer Placeholder 4">
            <a:extLst>
              <a:ext uri="{FF2B5EF4-FFF2-40B4-BE49-F238E27FC236}">
                <a16:creationId xmlns:a16="http://schemas.microsoft.com/office/drawing/2014/main" id="{E8F0CAF4-B1AC-4673-B26C-2AD63EB114AB}"/>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7" name="Slide Number Placeholder 5">
            <a:extLst>
              <a:ext uri="{FF2B5EF4-FFF2-40B4-BE49-F238E27FC236}">
                <a16:creationId xmlns:a16="http://schemas.microsoft.com/office/drawing/2014/main" id="{530BD319-F324-4A6A-8BA3-318515732460}"/>
              </a:ext>
            </a:extLst>
          </p:cNvPr>
          <p:cNvSpPr>
            <a:spLocks noGrp="1"/>
          </p:cNvSpPr>
          <p:nvPr>
            <p:ph type="sldNum" sz="quarter" idx="12"/>
          </p:nvPr>
        </p:nvSpPr>
        <p:spPr/>
        <p:txBody>
          <a:bodyPr/>
          <a:lstStyle>
            <a:lvl1pPr>
              <a:defRPr/>
            </a:lvl1pPr>
          </a:lstStyle>
          <a:p>
            <a:pPr>
              <a:defRPr/>
            </a:pPr>
            <a:fld id="{60D72E6A-61C7-4990-A5DB-8F832E77F442}" type="slidenum">
              <a:rPr lang="en-GB" altLang="en-US"/>
              <a:pPr>
                <a:defRPr/>
              </a:pPr>
              <a:t>‹#›</a:t>
            </a:fld>
            <a:endParaRPr lang="en-GB" altLang="en-US"/>
          </a:p>
        </p:txBody>
      </p:sp>
    </p:spTree>
    <p:extLst>
      <p:ext uri="{BB962C8B-B14F-4D97-AF65-F5344CB8AC3E}">
        <p14:creationId xmlns:p14="http://schemas.microsoft.com/office/powerpoint/2010/main" val="85711370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FFFBC64-C62B-494A-8F64-AAC26200AD3E}"/>
              </a:ext>
            </a:extLst>
          </p:cNvPr>
          <p:cNvSpPr>
            <a:spLocks noGrp="1"/>
          </p:cNvSpPr>
          <p:nvPr>
            <p:ph type="dt" sz="half" idx="10"/>
          </p:nvPr>
        </p:nvSpPr>
        <p:spPr/>
        <p:txBody>
          <a:bodyPr/>
          <a:lstStyle>
            <a:lvl1pPr>
              <a:defRPr/>
            </a:lvl1pPr>
          </a:lstStyle>
          <a:p>
            <a:pPr>
              <a:defRPr/>
            </a:pPr>
            <a:fld id="{AF566ED5-A79A-434A-AA88-C26EF1D91426}" type="datetime1">
              <a:rPr lang="en-GB"/>
              <a:pPr>
                <a:defRPr/>
              </a:pPr>
              <a:t>15/01/2018</a:t>
            </a:fld>
            <a:endParaRPr lang="en-GB" dirty="0"/>
          </a:p>
        </p:txBody>
      </p:sp>
      <p:sp>
        <p:nvSpPr>
          <p:cNvPr id="6" name="Footer Placeholder 4">
            <a:extLst>
              <a:ext uri="{FF2B5EF4-FFF2-40B4-BE49-F238E27FC236}">
                <a16:creationId xmlns:a16="http://schemas.microsoft.com/office/drawing/2014/main" id="{917D3768-75B4-49D9-B685-F956F69E2514}"/>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7" name="Slide Number Placeholder 5">
            <a:extLst>
              <a:ext uri="{FF2B5EF4-FFF2-40B4-BE49-F238E27FC236}">
                <a16:creationId xmlns:a16="http://schemas.microsoft.com/office/drawing/2014/main" id="{90432030-7D9E-40DC-8517-9A93393CC4C0}"/>
              </a:ext>
            </a:extLst>
          </p:cNvPr>
          <p:cNvSpPr>
            <a:spLocks noGrp="1"/>
          </p:cNvSpPr>
          <p:nvPr>
            <p:ph type="sldNum" sz="quarter" idx="12"/>
          </p:nvPr>
        </p:nvSpPr>
        <p:spPr/>
        <p:txBody>
          <a:bodyPr/>
          <a:lstStyle>
            <a:lvl1pPr>
              <a:defRPr/>
            </a:lvl1pPr>
          </a:lstStyle>
          <a:p>
            <a:pPr>
              <a:defRPr/>
            </a:pPr>
            <a:fld id="{F959652C-A0E6-451D-A455-478562941009}" type="slidenum">
              <a:rPr lang="en-GB" altLang="en-US"/>
              <a:pPr>
                <a:defRPr/>
              </a:pPr>
              <a:t>‹#›</a:t>
            </a:fld>
            <a:endParaRPr lang="en-GB" altLang="en-US"/>
          </a:p>
        </p:txBody>
      </p:sp>
    </p:spTree>
    <p:extLst>
      <p:ext uri="{BB962C8B-B14F-4D97-AF65-F5344CB8AC3E}">
        <p14:creationId xmlns:p14="http://schemas.microsoft.com/office/powerpoint/2010/main" val="248003426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4C763D5-6ED5-4294-84B1-96C94146C85A}"/>
              </a:ext>
            </a:extLst>
          </p:cNvPr>
          <p:cNvSpPr>
            <a:spLocks noGrp="1"/>
          </p:cNvSpPr>
          <p:nvPr>
            <p:ph type="dt" sz="half" idx="10"/>
          </p:nvPr>
        </p:nvSpPr>
        <p:spPr/>
        <p:txBody>
          <a:bodyPr/>
          <a:lstStyle>
            <a:lvl1pPr>
              <a:defRPr/>
            </a:lvl1pPr>
          </a:lstStyle>
          <a:p>
            <a:pPr>
              <a:defRPr/>
            </a:pPr>
            <a:fld id="{023CC873-F578-44C8-80B7-7BAE6E99F5B9}" type="datetime1">
              <a:rPr lang="en-GB"/>
              <a:pPr>
                <a:defRPr/>
              </a:pPr>
              <a:t>15/01/2018</a:t>
            </a:fld>
            <a:endParaRPr lang="en-GB" dirty="0"/>
          </a:p>
        </p:txBody>
      </p:sp>
      <p:sp>
        <p:nvSpPr>
          <p:cNvPr id="5" name="Footer Placeholder 4">
            <a:extLst>
              <a:ext uri="{FF2B5EF4-FFF2-40B4-BE49-F238E27FC236}">
                <a16:creationId xmlns:a16="http://schemas.microsoft.com/office/drawing/2014/main" id="{6B482D74-ACD3-46A1-9396-113E372C9D35}"/>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6" name="Slide Number Placeholder 5">
            <a:extLst>
              <a:ext uri="{FF2B5EF4-FFF2-40B4-BE49-F238E27FC236}">
                <a16:creationId xmlns:a16="http://schemas.microsoft.com/office/drawing/2014/main" id="{19EC0FFF-E385-477D-8B74-7675779BF61F}"/>
              </a:ext>
            </a:extLst>
          </p:cNvPr>
          <p:cNvSpPr>
            <a:spLocks noGrp="1"/>
          </p:cNvSpPr>
          <p:nvPr>
            <p:ph type="sldNum" sz="quarter" idx="12"/>
          </p:nvPr>
        </p:nvSpPr>
        <p:spPr/>
        <p:txBody>
          <a:bodyPr/>
          <a:lstStyle>
            <a:lvl1pPr>
              <a:defRPr/>
            </a:lvl1pPr>
          </a:lstStyle>
          <a:p>
            <a:pPr>
              <a:defRPr/>
            </a:pPr>
            <a:fld id="{6C52F04F-58DC-488A-81F8-7822E6CE69A2}" type="slidenum">
              <a:rPr lang="en-GB" altLang="en-US"/>
              <a:pPr>
                <a:defRPr/>
              </a:pPr>
              <a:t>‹#›</a:t>
            </a:fld>
            <a:endParaRPr lang="en-GB" altLang="en-US"/>
          </a:p>
        </p:txBody>
      </p:sp>
    </p:spTree>
    <p:extLst>
      <p:ext uri="{BB962C8B-B14F-4D97-AF65-F5344CB8AC3E}">
        <p14:creationId xmlns:p14="http://schemas.microsoft.com/office/powerpoint/2010/main" val="392815397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813B31B-20B6-490C-A5B5-AF73F23D691E}"/>
              </a:ext>
            </a:extLst>
          </p:cNvPr>
          <p:cNvSpPr>
            <a:spLocks noGrp="1"/>
          </p:cNvSpPr>
          <p:nvPr>
            <p:ph type="dt" sz="half" idx="10"/>
          </p:nvPr>
        </p:nvSpPr>
        <p:spPr/>
        <p:txBody>
          <a:bodyPr/>
          <a:lstStyle>
            <a:lvl1pPr>
              <a:defRPr/>
            </a:lvl1pPr>
          </a:lstStyle>
          <a:p>
            <a:pPr>
              <a:defRPr/>
            </a:pPr>
            <a:fld id="{B06521BD-DD29-46AB-8DE8-797171B2BA64}" type="datetime1">
              <a:rPr lang="en-GB"/>
              <a:pPr>
                <a:defRPr/>
              </a:pPr>
              <a:t>15/01/2018</a:t>
            </a:fld>
            <a:endParaRPr lang="en-GB" dirty="0"/>
          </a:p>
        </p:txBody>
      </p:sp>
      <p:sp>
        <p:nvSpPr>
          <p:cNvPr id="5" name="Footer Placeholder 4">
            <a:extLst>
              <a:ext uri="{FF2B5EF4-FFF2-40B4-BE49-F238E27FC236}">
                <a16:creationId xmlns:a16="http://schemas.microsoft.com/office/drawing/2014/main" id="{813FC220-65E7-4AF6-8D9E-3486327F316E}"/>
              </a:ext>
            </a:extLst>
          </p:cNvPr>
          <p:cNvSpPr>
            <a:spLocks noGrp="1"/>
          </p:cNvSpPr>
          <p:nvPr>
            <p:ph type="ftr" sz="quarter" idx="11"/>
          </p:nvPr>
        </p:nvSpPr>
        <p:spPr/>
        <p:txBody>
          <a:bodyPr/>
          <a:lstStyle>
            <a:lvl1pPr>
              <a:defRPr/>
            </a:lvl1pPr>
          </a:lstStyle>
          <a:p>
            <a:pPr>
              <a:defRPr/>
            </a:pPr>
            <a:r>
              <a:rPr lang="en-GB"/>
              <a:t>Template: Parent/Carer engagement January 2018</a:t>
            </a:r>
          </a:p>
        </p:txBody>
      </p:sp>
      <p:sp>
        <p:nvSpPr>
          <p:cNvPr id="6" name="Slide Number Placeholder 5">
            <a:extLst>
              <a:ext uri="{FF2B5EF4-FFF2-40B4-BE49-F238E27FC236}">
                <a16:creationId xmlns:a16="http://schemas.microsoft.com/office/drawing/2014/main" id="{69DF79A3-7E6A-466A-8343-4C84D7B0537D}"/>
              </a:ext>
            </a:extLst>
          </p:cNvPr>
          <p:cNvSpPr>
            <a:spLocks noGrp="1"/>
          </p:cNvSpPr>
          <p:nvPr>
            <p:ph type="sldNum" sz="quarter" idx="12"/>
          </p:nvPr>
        </p:nvSpPr>
        <p:spPr/>
        <p:txBody>
          <a:bodyPr/>
          <a:lstStyle>
            <a:lvl1pPr>
              <a:defRPr/>
            </a:lvl1pPr>
          </a:lstStyle>
          <a:p>
            <a:pPr>
              <a:defRPr/>
            </a:pPr>
            <a:fld id="{7B9A1CF3-2A4E-4778-9632-7CFB4EF3BBD0}" type="slidenum">
              <a:rPr lang="en-GB" altLang="en-US"/>
              <a:pPr>
                <a:defRPr/>
              </a:pPr>
              <a:t>‹#›</a:t>
            </a:fld>
            <a:endParaRPr lang="en-GB" altLang="en-US"/>
          </a:p>
        </p:txBody>
      </p:sp>
    </p:spTree>
    <p:extLst>
      <p:ext uri="{BB962C8B-B14F-4D97-AF65-F5344CB8AC3E}">
        <p14:creationId xmlns:p14="http://schemas.microsoft.com/office/powerpoint/2010/main" val="4284332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DDDDDD"/>
            </a:gs>
            <a:gs pos="66000">
              <a:srgbClr val="DDDDDD"/>
            </a:gs>
            <a:gs pos="74001">
              <a:srgbClr val="B0C6E1"/>
            </a:gs>
            <a:gs pos="83000">
              <a:srgbClr val="B0C6E1"/>
            </a:gs>
            <a:gs pos="100000">
              <a:srgbClr val="CAD9EB"/>
            </a:gs>
          </a:gsLst>
          <a:lin ang="2700000" scaled="1"/>
        </a:gra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2399BA02-2E50-486C-BE02-A705005D5DF6}"/>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2504FDB5-0AB3-46D8-A5F4-E76314835D2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BBCC9B4C-D0D7-43C8-99FA-CA6F17C1F998}"/>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A9E8E668-30B7-443F-99C5-D102878FFA4F}" type="datetime1">
              <a:rPr lang="en-GB"/>
              <a:pPr>
                <a:defRPr/>
              </a:pPr>
              <a:t>15/01/2018</a:t>
            </a:fld>
            <a:endParaRPr lang="en-GB" dirty="0"/>
          </a:p>
        </p:txBody>
      </p:sp>
      <p:sp>
        <p:nvSpPr>
          <p:cNvPr id="5" name="Footer Placeholder 4">
            <a:extLst>
              <a:ext uri="{FF2B5EF4-FFF2-40B4-BE49-F238E27FC236}">
                <a16:creationId xmlns:a16="http://schemas.microsoft.com/office/drawing/2014/main" id="{7D1DC700-D70B-4D74-AC13-86BCEA1D2535}"/>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r>
              <a:rPr lang="en-GB"/>
              <a:t>Template: Parent/Carer engagement January 2018</a:t>
            </a:r>
          </a:p>
        </p:txBody>
      </p:sp>
      <p:sp>
        <p:nvSpPr>
          <p:cNvPr id="6" name="Slide Number Placeholder 5">
            <a:extLst>
              <a:ext uri="{FF2B5EF4-FFF2-40B4-BE49-F238E27FC236}">
                <a16:creationId xmlns:a16="http://schemas.microsoft.com/office/drawing/2014/main" id="{7D1C6FD1-E50B-4907-AEF6-AA7429177872}"/>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anose="020F0502020204030204" pitchFamily="34" charset="0"/>
              </a:defRPr>
            </a:lvl1pPr>
          </a:lstStyle>
          <a:p>
            <a:pPr>
              <a:defRPr/>
            </a:pPr>
            <a:fld id="{BE42ECC7-E310-417B-B8A2-F238C8CD99E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DDDDDD"/>
            </a:gs>
            <a:gs pos="66000">
              <a:srgbClr val="DDDDDD"/>
            </a:gs>
            <a:gs pos="74001">
              <a:srgbClr val="B0C6E1"/>
            </a:gs>
            <a:gs pos="83000">
              <a:srgbClr val="B0C6E1"/>
            </a:gs>
            <a:gs pos="100000">
              <a:srgbClr val="CAD9EB"/>
            </a:gs>
          </a:gsLst>
          <a:lin ang="2700000" scaled="1"/>
        </a:grad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C0B3CF01-14AD-4333-AE02-F195927B23C2}"/>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a:extLst>
              <a:ext uri="{FF2B5EF4-FFF2-40B4-BE49-F238E27FC236}">
                <a16:creationId xmlns:a16="http://schemas.microsoft.com/office/drawing/2014/main" id="{20C28939-4D51-4194-8426-43A2AFE2A9C9}"/>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A1569CCD-09EE-4C00-B469-51876011E2E1}"/>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15A4C172-CE39-4F47-96D1-EB90F2FE2E18}" type="datetime1">
              <a:rPr lang="en-GB"/>
              <a:pPr>
                <a:defRPr/>
              </a:pPr>
              <a:t>15/01/2018</a:t>
            </a:fld>
            <a:endParaRPr lang="en-GB" dirty="0"/>
          </a:p>
        </p:txBody>
      </p:sp>
      <p:sp>
        <p:nvSpPr>
          <p:cNvPr id="5" name="Footer Placeholder 4">
            <a:extLst>
              <a:ext uri="{FF2B5EF4-FFF2-40B4-BE49-F238E27FC236}">
                <a16:creationId xmlns:a16="http://schemas.microsoft.com/office/drawing/2014/main" id="{342C8354-A533-42AF-9437-6183E249B9E1}"/>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r>
              <a:rPr lang="en-GB"/>
              <a:t>Template: Parent/Carer engagement January 2018</a:t>
            </a:r>
          </a:p>
        </p:txBody>
      </p:sp>
      <p:sp>
        <p:nvSpPr>
          <p:cNvPr id="6" name="Slide Number Placeholder 5">
            <a:extLst>
              <a:ext uri="{FF2B5EF4-FFF2-40B4-BE49-F238E27FC236}">
                <a16:creationId xmlns:a16="http://schemas.microsoft.com/office/drawing/2014/main" id="{7535BDA9-4C50-47FA-B592-02A0E4CE1736}"/>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anose="020F0502020204030204" pitchFamily="34" charset="0"/>
              </a:defRPr>
            </a:lvl1pPr>
          </a:lstStyle>
          <a:p>
            <a:pPr>
              <a:defRPr/>
            </a:pPr>
            <a:fld id="{230B9E6A-5518-480C-8156-8E91C306456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hf sldNum="0"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DDDDDD"/>
            </a:gs>
            <a:gs pos="66000">
              <a:srgbClr val="DDDDDD"/>
            </a:gs>
            <a:gs pos="74001">
              <a:srgbClr val="B0C6E1"/>
            </a:gs>
            <a:gs pos="83000">
              <a:srgbClr val="B0C6E1"/>
            </a:gs>
            <a:gs pos="100000">
              <a:srgbClr val="CAD9EB"/>
            </a:gs>
          </a:gsLst>
          <a:lin ang="2700000" scaled="1"/>
        </a:gradFill>
        <a:effectLst/>
      </p:bgPr>
    </p:bg>
    <p:spTree>
      <p:nvGrpSpPr>
        <p:cNvPr id="1" name=""/>
        <p:cNvGrpSpPr/>
        <p:nvPr/>
      </p:nvGrpSpPr>
      <p:grpSpPr>
        <a:xfrm>
          <a:off x="0" y="0"/>
          <a:ext cx="0" cy="0"/>
          <a:chOff x="0" y="0"/>
          <a:chExt cx="0" cy="0"/>
        </a:xfrm>
      </p:grpSpPr>
      <p:sp>
        <p:nvSpPr>
          <p:cNvPr id="3074" name="Title Placeholder 1">
            <a:extLst>
              <a:ext uri="{FF2B5EF4-FFF2-40B4-BE49-F238E27FC236}">
                <a16:creationId xmlns:a16="http://schemas.microsoft.com/office/drawing/2014/main" id="{4E8706B3-4EE6-44A2-B4FA-68435611E530}"/>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075" name="Text Placeholder 2">
            <a:extLst>
              <a:ext uri="{FF2B5EF4-FFF2-40B4-BE49-F238E27FC236}">
                <a16:creationId xmlns:a16="http://schemas.microsoft.com/office/drawing/2014/main" id="{6819DD9E-8E11-4D8A-AB57-E054187C98C4}"/>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8953E594-26A5-4DAD-9061-FE80D26C65BC}"/>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cs typeface="+mn-cs"/>
              </a:defRPr>
            </a:lvl1pPr>
          </a:lstStyle>
          <a:p>
            <a:pPr>
              <a:defRPr/>
            </a:pPr>
            <a:fld id="{C18E6430-E939-4B69-B19D-50AE8EDFCD98}" type="datetime1">
              <a:rPr lang="en-GB"/>
              <a:pPr>
                <a:defRPr/>
              </a:pPr>
              <a:t>15/01/2018</a:t>
            </a:fld>
            <a:endParaRPr lang="en-GB" dirty="0"/>
          </a:p>
        </p:txBody>
      </p:sp>
      <p:sp>
        <p:nvSpPr>
          <p:cNvPr id="5" name="Footer Placeholder 4">
            <a:extLst>
              <a:ext uri="{FF2B5EF4-FFF2-40B4-BE49-F238E27FC236}">
                <a16:creationId xmlns:a16="http://schemas.microsoft.com/office/drawing/2014/main" id="{E446E58A-52E4-4EF6-9E95-C3BA11BE241F}"/>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cs typeface="+mn-cs"/>
              </a:defRPr>
            </a:lvl1pPr>
          </a:lstStyle>
          <a:p>
            <a:pPr>
              <a:defRPr/>
            </a:pPr>
            <a:r>
              <a:rPr lang="en-GB"/>
              <a:t>Template: Parent/Carer engagement January 2018</a:t>
            </a:r>
          </a:p>
        </p:txBody>
      </p:sp>
      <p:sp>
        <p:nvSpPr>
          <p:cNvPr id="6" name="Slide Number Placeholder 5">
            <a:extLst>
              <a:ext uri="{FF2B5EF4-FFF2-40B4-BE49-F238E27FC236}">
                <a16:creationId xmlns:a16="http://schemas.microsoft.com/office/drawing/2014/main" id="{9CD9862B-A79A-451B-A2E7-55D9B4BDDDB8}"/>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anose="020F0502020204030204" pitchFamily="34" charset="0"/>
              </a:defRPr>
            </a:lvl1pPr>
          </a:lstStyle>
          <a:p>
            <a:pPr>
              <a:defRPr/>
            </a:pPr>
            <a:fld id="{D891BADE-B3A9-45ED-9204-4C8280B12D2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hjeavons@dgfl.org" TargetMode="External"/><Relationship Id="rId7" Type="http://schemas.openxmlformats.org/officeDocument/2006/relationships/image" Target="../media/image2.png"/><Relationship Id="rId2" Type="http://schemas.openxmlformats.org/officeDocument/2006/relationships/hyperlink" Target="mailto:paul.davies@west-midlands.pnn.police.uk" TargetMode="External"/><Relationship Id="rId1" Type="http://schemas.openxmlformats.org/officeDocument/2006/relationships/slideLayout" Target="../slideLayouts/slideLayout7.xml"/><Relationship Id="rId6" Type="http://schemas.openxmlformats.org/officeDocument/2006/relationships/image" Target="../media/image1.png"/><Relationship Id="rId5" Type="http://schemas.openxmlformats.org/officeDocument/2006/relationships/hyperlink" Target="mailto:Katriona.Lafferty@dudley.gov.uk" TargetMode="External"/><Relationship Id="rId4" Type="http://schemas.openxmlformats.org/officeDocument/2006/relationships/hyperlink" Target="mailto:jjoy@rm.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youtube.com/watch?v=dMbJqFvehW0" TargetMode="External"/><Relationship Id="rId5" Type="http://schemas.openxmlformats.org/officeDocument/2006/relationships/hyperlink" Target="https://www.youtube.com/watch?v=-IOOn2wR8bU" TargetMode="External"/><Relationship Id="rId4" Type="http://schemas.openxmlformats.org/officeDocument/2006/relationships/hyperlink" Target="https://www.youtube.com/watch?v=AOu5BLGNG9c"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internetmatters.org/parental-controls/interactive-guide/"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18" Type="http://schemas.openxmlformats.org/officeDocument/2006/relationships/image" Target="../media/image17.png"/><Relationship Id="rId3" Type="http://schemas.openxmlformats.org/officeDocument/2006/relationships/image" Target="../media/image4.png"/><Relationship Id="rId21" Type="http://schemas.openxmlformats.org/officeDocument/2006/relationships/image" Target="../media/image1.png"/><Relationship Id="rId7" Type="http://schemas.openxmlformats.org/officeDocument/2006/relationships/image" Target="../media/image7.jpeg"/><Relationship Id="rId12" Type="http://schemas.openxmlformats.org/officeDocument/2006/relationships/image" Target="../media/image12.jpeg"/><Relationship Id="rId17" Type="http://schemas.openxmlformats.org/officeDocument/2006/relationships/image" Target="../media/image16.jpeg"/><Relationship Id="rId2" Type="http://schemas.openxmlformats.org/officeDocument/2006/relationships/notesSlide" Target="../notesSlides/notesSlide2.xml"/><Relationship Id="rId16" Type="http://schemas.openxmlformats.org/officeDocument/2006/relationships/image" Target="../media/image15.jpeg"/><Relationship Id="rId20"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5" Type="http://schemas.openxmlformats.org/officeDocument/2006/relationships/image" Target="../media/image14.png"/><Relationship Id="rId10" Type="http://schemas.openxmlformats.org/officeDocument/2006/relationships/image" Target="../media/image10.png"/><Relationship Id="rId19" Type="http://schemas.openxmlformats.org/officeDocument/2006/relationships/image" Target="../media/image18.png"/><Relationship Id="rId4" Type="http://schemas.openxmlformats.org/officeDocument/2006/relationships/hyperlink" Target="https://www.youtube.com/watch?v=1yo0HICl2jc" TargetMode="External"/><Relationship Id="rId9" Type="http://schemas.openxmlformats.org/officeDocument/2006/relationships/image" Target="../media/image9.png"/><Relationship Id="rId14" Type="http://schemas.openxmlformats.org/officeDocument/2006/relationships/hyperlink" Target="http://www.dudleynews.co.uk/news/14656607.Dudley_Council_asks_Pok__mon_Go_creators_to_remove_historic_ruins_from_game/" TargetMode="External"/><Relationship Id="rId22"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hyperlink" Target="http://www.net-aware.org.uk/networks/?order=-popularity"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25.png"/><Relationship Id="rId7" Type="http://schemas.openxmlformats.org/officeDocument/2006/relationships/hyperlink" Target="https://www.childline.org.uk/"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hyperlink" Target="https://www.ceop.police.uk/safety-centre/" TargetMode="External"/><Relationship Id="rId5" Type="http://schemas.openxmlformats.org/officeDocument/2006/relationships/image" Target="../media/image27.jpeg"/><Relationship Id="rId4" Type="http://schemas.openxmlformats.org/officeDocument/2006/relationships/image" Target="../media/image26.jpeg"/><Relationship Id="rId9"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telegraph.co.uk/news/uknews/crime/11840985/Teenage-boy-added-to-police-database-for-sexting.html"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9.jpe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http://www.mirror.co.uk/all-about/hannah%20smith" TargetMode="External"/><Relationship Id="rId7"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image" Target="../media/image33.png"/><Relationship Id="rId4" Type="http://schemas.openxmlformats.org/officeDocument/2006/relationships/image" Target="../media/image32.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8" Type="http://schemas.openxmlformats.org/officeDocument/2006/relationships/hyperlink" Target="https://www.getsafeonline.org/" TargetMode="External"/><Relationship Id="rId13" Type="http://schemas.openxmlformats.org/officeDocument/2006/relationships/hyperlink" Target="http://www.childnet.com/parents-and-carers" TargetMode="External"/><Relationship Id="rId3" Type="http://schemas.openxmlformats.org/officeDocument/2006/relationships/hyperlink" Target="https://www.thinkuknow.co.uk/parents/" TargetMode="External"/><Relationship Id="rId7" Type="http://schemas.openxmlformats.org/officeDocument/2006/relationships/hyperlink" Target="https://www.saferinternet.org.uk/advice-centre/parents-and-carers/resources-parents-and-carers" TargetMode="External"/><Relationship Id="rId12" Type="http://schemas.openxmlformats.org/officeDocument/2006/relationships/hyperlink" Target="Safer%20Internet%20Day%202018%20-%20Factsheet%20for%20parents%20&amp;%20carers.pdf" TargetMode="External"/><Relationship Id="rId17" Type="http://schemas.openxmlformats.org/officeDocument/2006/relationships/image" Target="../media/image2.png"/><Relationship Id="rId2" Type="http://schemas.openxmlformats.org/officeDocument/2006/relationships/hyperlink" Target="https://www.dudleysafeandsound.org/onlinesafety" TargetMode="Externa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internetmatters.org/" TargetMode="External"/><Relationship Id="rId11" Type="http://schemas.openxmlformats.org/officeDocument/2006/relationships/hyperlink" Target="http://www.net-aware.org.uk/networks/?order=-popularity" TargetMode="External"/><Relationship Id="rId5" Type="http://schemas.openxmlformats.org/officeDocument/2006/relationships/hyperlink" Target="http://parentinfo.org/" TargetMode="External"/><Relationship Id="rId15" Type="http://schemas.openxmlformats.org/officeDocument/2006/relationships/hyperlink" Target="https://www.barclays.co.uk/digital-confidence/eagles/" TargetMode="External"/><Relationship Id="rId10" Type="http://schemas.openxmlformats.org/officeDocument/2006/relationships/hyperlink" Target="https://parentzone.org.uk/system/files/attachments/Digital%20Parenting%206%20NEW.pdf" TargetMode="External"/><Relationship Id="rId4" Type="http://schemas.openxmlformats.org/officeDocument/2006/relationships/hyperlink" Target="https://www.thinkuknow.co.uk/parents/Listing/?cat=75&amp;ref=4824#mMain" TargetMode="External"/><Relationship Id="rId9" Type="http://schemas.openxmlformats.org/officeDocument/2006/relationships/hyperlink" Target="https://parentzone.org.uk/" TargetMode="External"/><Relationship Id="rId14" Type="http://schemas.openxmlformats.org/officeDocument/2006/relationships/hyperlink" Target="http://www.childnet.com/ufiles/online-safety-calendar-2017-2019.pdf"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1">
            <a:extLst>
              <a:ext uri="{FF2B5EF4-FFF2-40B4-BE49-F238E27FC236}">
                <a16:creationId xmlns:a16="http://schemas.microsoft.com/office/drawing/2014/main" id="{34F01A25-EB2B-4EE6-9680-E9BCCB13612E}"/>
              </a:ext>
            </a:extLst>
          </p:cNvPr>
          <p:cNvSpPr txBox="1">
            <a:spLocks noChangeArrowheads="1"/>
          </p:cNvSpPr>
          <p:nvPr/>
        </p:nvSpPr>
        <p:spPr bwMode="auto">
          <a:xfrm>
            <a:off x="755650" y="549275"/>
            <a:ext cx="78486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rPr>
              <a:t>Our contact details:</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PC Paul Davies- Young Persons Officer</a:t>
            </a:r>
          </a:p>
          <a:p>
            <a:pPr eaLnBrk="1" hangingPunct="1">
              <a:spcBef>
                <a:spcPct val="0"/>
              </a:spcBef>
              <a:buFontTx/>
              <a:buNone/>
            </a:pPr>
            <a:r>
              <a:rPr lang="en-GB" altLang="en-US" sz="1800">
                <a:latin typeface="Arial" panose="020B0604020202020204" pitchFamily="34" charset="0"/>
              </a:rPr>
              <a:t> </a:t>
            </a:r>
            <a:r>
              <a:rPr lang="en-GB" altLang="en-US" sz="1800">
                <a:latin typeface="Arial" panose="020B0604020202020204" pitchFamily="34" charset="0"/>
                <a:hlinkClick r:id="rId2"/>
              </a:rPr>
              <a:t>paul.davies@west-midlands.pnn.police.uk</a:t>
            </a: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Twitter: pcpaul999</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Heather Jeavons- Dudley Grid for Learning</a:t>
            </a:r>
          </a:p>
          <a:p>
            <a:pPr eaLnBrk="1" hangingPunct="1">
              <a:spcBef>
                <a:spcPct val="0"/>
              </a:spcBef>
              <a:buFontTx/>
              <a:buNone/>
            </a:pPr>
            <a:r>
              <a:rPr lang="en-GB" altLang="en-US" sz="1800">
                <a:latin typeface="Arial" panose="020B0604020202020204" pitchFamily="34" charset="0"/>
                <a:hlinkClick r:id="rId3"/>
              </a:rPr>
              <a:t>hjeavons@dgfl.org</a:t>
            </a:r>
            <a:endParaRPr lang="en-GB" altLang="en-US" sz="1800">
              <a:latin typeface="Arial" panose="020B0604020202020204" pitchFamily="34" charset="0"/>
            </a:endParaRP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Juliet Joy- Dudley Grid for Learning</a:t>
            </a:r>
          </a:p>
          <a:p>
            <a:pPr eaLnBrk="1" hangingPunct="1">
              <a:spcBef>
                <a:spcPct val="0"/>
              </a:spcBef>
              <a:buFontTx/>
              <a:buNone/>
            </a:pPr>
            <a:r>
              <a:rPr lang="en-GB" altLang="en-US" sz="1800">
                <a:latin typeface="Arial" panose="020B0604020202020204" pitchFamily="34" charset="0"/>
                <a:hlinkClick r:id="rId4"/>
              </a:rPr>
              <a:t>jjoy@rm.com</a:t>
            </a:r>
            <a:r>
              <a:rPr lang="en-GB" altLang="en-US" sz="1800">
                <a:latin typeface="Arial" panose="020B0604020202020204" pitchFamily="34" charset="0"/>
              </a:rPr>
              <a:t> </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Kat Lafferty- DMBC Community Safety Team</a:t>
            </a:r>
          </a:p>
          <a:p>
            <a:pPr eaLnBrk="1" hangingPunct="1">
              <a:spcBef>
                <a:spcPct val="0"/>
              </a:spcBef>
              <a:buFontTx/>
              <a:buNone/>
            </a:pPr>
            <a:r>
              <a:rPr lang="en-GB" altLang="en-US" sz="1800">
                <a:latin typeface="Arial" panose="020B0604020202020204" pitchFamily="34" charset="0"/>
                <a:hlinkClick r:id="rId5"/>
              </a:rPr>
              <a:t>Katriona.Lafferty@dudley.gov.uk</a:t>
            </a:r>
            <a:endParaRPr lang="en-GB" altLang="en-US" sz="1800">
              <a:latin typeface="Arial" panose="020B0604020202020204" pitchFamily="34" charset="0"/>
            </a:endParaRPr>
          </a:p>
          <a:p>
            <a:pPr eaLnBrk="1" hangingPunct="1">
              <a:spcBef>
                <a:spcPct val="0"/>
              </a:spcBef>
              <a:buFontTx/>
              <a:buNone/>
            </a:pPr>
            <a:endParaRPr lang="en-GB" altLang="en-US" sz="1800"/>
          </a:p>
          <a:p>
            <a:pPr eaLnBrk="1" hangingPunct="1">
              <a:spcBef>
                <a:spcPct val="0"/>
              </a:spcBef>
              <a:buFontTx/>
              <a:buNone/>
            </a:pPr>
            <a:endParaRPr lang="en-GB" altLang="en-US" sz="1800"/>
          </a:p>
        </p:txBody>
      </p:sp>
      <p:sp>
        <p:nvSpPr>
          <p:cNvPr id="3" name="Footer Placeholder 2">
            <a:extLst>
              <a:ext uri="{FF2B5EF4-FFF2-40B4-BE49-F238E27FC236}">
                <a16:creationId xmlns:a16="http://schemas.microsoft.com/office/drawing/2014/main" id="{DB155CAF-C02C-43D9-9D03-A44EDA122456}"/>
              </a:ext>
            </a:extLst>
          </p:cNvPr>
          <p:cNvSpPr>
            <a:spLocks noGrp="1"/>
          </p:cNvSpPr>
          <p:nvPr>
            <p:ph type="ftr" sz="quarter" idx="11"/>
          </p:nvPr>
        </p:nvSpPr>
        <p:spPr/>
        <p:txBody>
          <a:bodyPr/>
          <a:lstStyle/>
          <a:p>
            <a:pPr>
              <a:defRPr/>
            </a:pPr>
            <a:r>
              <a:rPr lang="en-GB"/>
              <a:t>Template: Parent/Carer engagement January 2018</a:t>
            </a:r>
          </a:p>
        </p:txBody>
      </p:sp>
      <p:pic>
        <p:nvPicPr>
          <p:cNvPr id="5124" name="Picture 3" descr="A screenshot of a cell phone&#10;&#10;Description generated with high confidence">
            <a:extLst>
              <a:ext uri="{FF2B5EF4-FFF2-40B4-BE49-F238E27FC236}">
                <a16:creationId xmlns:a16="http://schemas.microsoft.com/office/drawing/2014/main" id="{D90DF353-941C-4FD7-AE33-5FA31B67BCC7}"/>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4">
            <a:extLst>
              <a:ext uri="{FF2B5EF4-FFF2-40B4-BE49-F238E27FC236}">
                <a16:creationId xmlns:a16="http://schemas.microsoft.com/office/drawing/2014/main" id="{A35FF08D-0BC8-4CFB-BB04-619E271FF99B}"/>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8">
            <a:extLst>
              <a:ext uri="{FF2B5EF4-FFF2-40B4-BE49-F238E27FC236}">
                <a16:creationId xmlns:a16="http://schemas.microsoft.com/office/drawing/2014/main" id="{E0B47413-667B-4A6F-A4DC-9A8A23FD3C6E}"/>
              </a:ext>
            </a:extLst>
          </p:cNvPr>
          <p:cNvSpPr txBox="1">
            <a:spLocks noChangeArrowheads="1"/>
          </p:cNvSpPr>
          <p:nvPr/>
        </p:nvSpPr>
        <p:spPr bwMode="auto">
          <a:xfrm>
            <a:off x="179388" y="115888"/>
            <a:ext cx="8785225" cy="418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3600" b="1">
                <a:latin typeface="Arial" panose="020B0604020202020204" pitchFamily="34" charset="0"/>
              </a:rPr>
              <a:t>Online safety awareness for parents and carers</a:t>
            </a:r>
          </a:p>
          <a:p>
            <a:pPr eaLnBrk="1" hangingPunct="1">
              <a:spcBef>
                <a:spcPct val="0"/>
              </a:spcBef>
              <a:buFontTx/>
              <a:buNone/>
            </a:pPr>
            <a:endParaRPr lang="en-GB" altLang="en-US" sz="2000" i="1">
              <a:latin typeface="Arial" panose="020B0604020202020204" pitchFamily="34" charset="0"/>
            </a:endParaRPr>
          </a:p>
          <a:p>
            <a:pPr eaLnBrk="1" hangingPunct="1">
              <a:spcBef>
                <a:spcPct val="0"/>
              </a:spcBef>
              <a:buFontTx/>
              <a:buNone/>
            </a:pPr>
            <a:endParaRPr lang="en-GB" altLang="en-US" sz="2000" i="1">
              <a:latin typeface="Arial" panose="020B0604020202020204" pitchFamily="34" charset="0"/>
            </a:endParaRPr>
          </a:p>
          <a:p>
            <a:pPr eaLnBrk="1" hangingPunct="1">
              <a:spcBef>
                <a:spcPct val="0"/>
              </a:spcBef>
              <a:buFontTx/>
              <a:buNone/>
            </a:pPr>
            <a:endParaRPr lang="en-GB" altLang="en-US" sz="2000" i="1">
              <a:latin typeface="Arial" panose="020B0604020202020204" pitchFamily="34" charset="0"/>
            </a:endParaRPr>
          </a:p>
          <a:p>
            <a:pPr eaLnBrk="1" hangingPunct="1">
              <a:spcBef>
                <a:spcPct val="0"/>
              </a:spcBef>
              <a:buFontTx/>
              <a:buNone/>
            </a:pPr>
            <a:endParaRPr lang="en-GB" altLang="en-US" sz="2000" i="1">
              <a:latin typeface="Arial" panose="020B0604020202020204" pitchFamily="34" charset="0"/>
            </a:endParaRPr>
          </a:p>
          <a:p>
            <a:pPr eaLnBrk="1" hangingPunct="1">
              <a:spcBef>
                <a:spcPct val="0"/>
              </a:spcBef>
              <a:buFontTx/>
              <a:buNone/>
            </a:pPr>
            <a:endParaRPr lang="en-GB" altLang="en-US" sz="2000" i="1">
              <a:latin typeface="Arial" panose="020B0604020202020204" pitchFamily="34" charset="0"/>
            </a:endParaRPr>
          </a:p>
          <a:p>
            <a:pPr eaLnBrk="1" hangingPunct="1">
              <a:spcBef>
                <a:spcPct val="0"/>
              </a:spcBef>
              <a:buFontTx/>
              <a:buNone/>
            </a:pPr>
            <a:endParaRPr lang="en-GB" altLang="en-US" sz="2000" i="1">
              <a:latin typeface="Arial" panose="020B0604020202020204" pitchFamily="34" charset="0"/>
            </a:endParaRPr>
          </a:p>
          <a:p>
            <a:pPr eaLnBrk="1" hangingPunct="1">
              <a:spcBef>
                <a:spcPct val="0"/>
              </a:spcBef>
              <a:buFontTx/>
              <a:buNone/>
            </a:pPr>
            <a:r>
              <a:rPr lang="en-GB" altLang="en-US" sz="2000" i="1">
                <a:latin typeface="Arial" panose="020B0604020202020204" pitchFamily="34" charset="0"/>
              </a:rPr>
              <a:t>Presenter: </a:t>
            </a:r>
          </a:p>
          <a:p>
            <a:pPr eaLnBrk="1" hangingPunct="1">
              <a:spcBef>
                <a:spcPct val="0"/>
              </a:spcBef>
              <a:buFontTx/>
              <a:buNone/>
            </a:pPr>
            <a:endParaRPr lang="en-GB" altLang="en-US" sz="2000" i="1">
              <a:latin typeface="Arial" panose="020B0604020202020204" pitchFamily="34" charset="0"/>
            </a:endParaRPr>
          </a:p>
          <a:p>
            <a:pPr eaLnBrk="1" hangingPunct="1">
              <a:spcBef>
                <a:spcPct val="0"/>
              </a:spcBef>
              <a:buFontTx/>
              <a:buNone/>
            </a:pPr>
            <a:r>
              <a:rPr lang="en-GB" altLang="en-US" sz="1400" i="1">
                <a:solidFill>
                  <a:srgbClr val="FF0000"/>
                </a:solidFill>
                <a:latin typeface="Arial" panose="020B0604020202020204" pitchFamily="34" charset="0"/>
              </a:rPr>
              <a:t>( insert own graphics)</a:t>
            </a:r>
          </a:p>
          <a:p>
            <a:pPr eaLnBrk="1" hangingPunct="1">
              <a:spcBef>
                <a:spcPct val="0"/>
              </a:spcBef>
              <a:buFontTx/>
              <a:buNone/>
            </a:pPr>
            <a:endParaRPr lang="en-GB" altLang="en-US" sz="2000" i="1">
              <a:latin typeface="Arial" panose="020B0604020202020204" pitchFamily="34" charset="0"/>
            </a:endParaRPr>
          </a:p>
        </p:txBody>
      </p:sp>
      <p:pic>
        <p:nvPicPr>
          <p:cNvPr id="6147" name="Picture 11" descr="A screenshot of a cell phone&#10;&#10;Description generated with high confidence">
            <a:extLst>
              <a:ext uri="{FF2B5EF4-FFF2-40B4-BE49-F238E27FC236}">
                <a16:creationId xmlns:a16="http://schemas.microsoft.com/office/drawing/2014/main" id="{4553FACF-7050-4FD7-9ECF-CBA53CB42E6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Picture 12">
            <a:extLst>
              <a:ext uri="{FF2B5EF4-FFF2-40B4-BE49-F238E27FC236}">
                <a16:creationId xmlns:a16="http://schemas.microsoft.com/office/drawing/2014/main" id="{109E6E3F-C5C6-4A83-A25F-71D65E1368C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TextBox 1">
            <a:extLst>
              <a:ext uri="{FF2B5EF4-FFF2-40B4-BE49-F238E27FC236}">
                <a16:creationId xmlns:a16="http://schemas.microsoft.com/office/drawing/2014/main" id="{CB63D87F-E57E-4E37-8767-6AB384EC825E}"/>
              </a:ext>
            </a:extLst>
          </p:cNvPr>
          <p:cNvSpPr txBox="1">
            <a:spLocks noChangeArrowheads="1"/>
          </p:cNvSpPr>
          <p:nvPr/>
        </p:nvSpPr>
        <p:spPr bwMode="auto">
          <a:xfrm>
            <a:off x="179388" y="4633913"/>
            <a:ext cx="7993062"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t>Suggested introduction videos- </a:t>
            </a:r>
            <a:r>
              <a:rPr lang="en-GB" altLang="en-US" sz="1800">
                <a:hlinkClick r:id="rId4"/>
              </a:rPr>
              <a:t>NCA CEOP Offender Animation</a:t>
            </a:r>
            <a:endParaRPr lang="en-GB" altLang="en-US" sz="1800"/>
          </a:p>
          <a:p>
            <a:pPr eaLnBrk="1" hangingPunct="1">
              <a:spcBef>
                <a:spcPct val="0"/>
              </a:spcBef>
              <a:buFontTx/>
              <a:buNone/>
            </a:pPr>
            <a:endParaRPr lang="en-GB" altLang="en-US" sz="1800"/>
          </a:p>
          <a:p>
            <a:pPr eaLnBrk="1" hangingPunct="1">
              <a:spcBef>
                <a:spcPct val="0"/>
              </a:spcBef>
              <a:buFontTx/>
              <a:buNone/>
            </a:pPr>
            <a:r>
              <a:rPr lang="en-GB" altLang="en-US" sz="1800"/>
              <a:t>                                                       </a:t>
            </a:r>
            <a:r>
              <a:rPr lang="en-GB" altLang="en-US" sz="1800">
                <a:hlinkClick r:id="rId5"/>
              </a:rPr>
              <a:t>Where’s Klaus?</a:t>
            </a:r>
            <a:endParaRPr lang="en-GB" altLang="en-US" sz="1800"/>
          </a:p>
          <a:p>
            <a:pPr eaLnBrk="1" hangingPunct="1">
              <a:spcBef>
                <a:spcPct val="0"/>
              </a:spcBef>
              <a:buFontTx/>
              <a:buNone/>
            </a:pPr>
            <a:endParaRPr lang="en-GB" altLang="en-US" sz="1800"/>
          </a:p>
          <a:p>
            <a:pPr eaLnBrk="1" hangingPunct="1">
              <a:spcBef>
                <a:spcPct val="0"/>
              </a:spcBef>
              <a:buFontTx/>
              <a:buNone/>
            </a:pPr>
            <a:r>
              <a:rPr lang="en-GB" altLang="en-US" sz="1800"/>
              <a:t>                                                       </a:t>
            </a:r>
            <a:r>
              <a:rPr lang="en-GB" altLang="en-US" sz="1800">
                <a:hlinkClick r:id="rId6"/>
              </a:rPr>
              <a:t>Do you know where your children are tonight?</a:t>
            </a:r>
            <a:endParaRPr lang="en-GB" altLang="en-US" sz="18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8">
            <a:extLst>
              <a:ext uri="{FF2B5EF4-FFF2-40B4-BE49-F238E27FC236}">
                <a16:creationId xmlns:a16="http://schemas.microsoft.com/office/drawing/2014/main" id="{4FF8EE28-E387-42FC-94BD-284A8C2F05EF}"/>
              </a:ext>
            </a:extLst>
          </p:cNvPr>
          <p:cNvSpPr txBox="1">
            <a:spLocks noChangeArrowheads="1"/>
          </p:cNvSpPr>
          <p:nvPr/>
        </p:nvSpPr>
        <p:spPr bwMode="auto">
          <a:xfrm>
            <a:off x="395288" y="260350"/>
            <a:ext cx="8353425" cy="455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p>
          <a:p>
            <a:pPr eaLnBrk="1" hangingPunct="1">
              <a:spcBef>
                <a:spcPct val="0"/>
              </a:spcBef>
              <a:buFontTx/>
              <a:buNone/>
            </a:pPr>
            <a:r>
              <a:rPr lang="en-GB" altLang="en-US" sz="2000" b="1" u="sng">
                <a:latin typeface="Arial" panose="020B0604020202020204" pitchFamily="34" charset="0"/>
              </a:rPr>
              <a:t>Digital Parents</a:t>
            </a:r>
          </a:p>
          <a:p>
            <a:pPr eaLnBrk="1" hangingPunct="1">
              <a:spcBef>
                <a:spcPct val="0"/>
              </a:spcBef>
              <a:buFontTx/>
              <a:buNone/>
            </a:pPr>
            <a:endParaRPr lang="en-GB" altLang="en-US" sz="1800">
              <a:latin typeface="Arial" panose="020B0604020202020204" pitchFamily="34" charset="0"/>
            </a:endParaRPr>
          </a:p>
          <a:p>
            <a:pPr eaLnBrk="1" hangingPunct="1">
              <a:spcBef>
                <a:spcPct val="0"/>
              </a:spcBef>
            </a:pPr>
            <a:r>
              <a:rPr lang="en-GB" altLang="en-US" sz="1800">
                <a:latin typeface="Arial" panose="020B0604020202020204" pitchFamily="34" charset="0"/>
              </a:rPr>
              <a:t>Safety is about behaviour </a:t>
            </a:r>
          </a:p>
          <a:p>
            <a:pPr eaLnBrk="1" hangingPunct="1">
              <a:spcBef>
                <a:spcPct val="0"/>
              </a:spcBef>
            </a:pPr>
            <a:r>
              <a:rPr lang="en-GB" altLang="en-US" sz="1800">
                <a:latin typeface="Arial" panose="020B0604020202020204" pitchFamily="34" charset="0"/>
              </a:rPr>
              <a:t>Keeping children safe is about parenting!</a:t>
            </a:r>
          </a:p>
          <a:p>
            <a:pPr eaLnBrk="1" hangingPunct="1">
              <a:spcBef>
                <a:spcPct val="0"/>
              </a:spcBef>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 </a:t>
            </a:r>
            <a:r>
              <a:rPr lang="en-GB" altLang="en-US" sz="1800" b="1">
                <a:latin typeface="Arial" panose="020B0604020202020204" pitchFamily="34" charset="0"/>
              </a:rPr>
              <a:t>Parenting Online </a:t>
            </a:r>
          </a:p>
          <a:p>
            <a:pPr eaLnBrk="1" hangingPunct="1">
              <a:spcBef>
                <a:spcPct val="0"/>
              </a:spcBef>
            </a:pPr>
            <a:r>
              <a:rPr lang="en-GB" altLang="en-US" sz="1800">
                <a:latin typeface="Arial" panose="020B0604020202020204" pitchFamily="34" charset="0"/>
              </a:rPr>
              <a:t> Really no different to what we already do </a:t>
            </a:r>
          </a:p>
          <a:p>
            <a:pPr eaLnBrk="1" hangingPunct="1">
              <a:spcBef>
                <a:spcPct val="0"/>
              </a:spcBef>
            </a:pPr>
            <a:r>
              <a:rPr lang="en-GB" altLang="en-US" sz="1800">
                <a:latin typeface="Arial" panose="020B0604020202020204" pitchFamily="34" charset="0"/>
              </a:rPr>
              <a:t> Set and adjust boundaries-age/maturity related</a:t>
            </a:r>
          </a:p>
          <a:p>
            <a:pPr eaLnBrk="1" hangingPunct="1">
              <a:spcBef>
                <a:spcPct val="0"/>
              </a:spcBef>
            </a:pPr>
            <a:r>
              <a:rPr lang="en-GB" altLang="en-US" sz="1800">
                <a:latin typeface="Arial" panose="020B0604020202020204" pitchFamily="34" charset="0"/>
              </a:rPr>
              <a:t> Get to know what applications your children and their friends use</a:t>
            </a:r>
          </a:p>
          <a:p>
            <a:pPr eaLnBrk="1" hangingPunct="1">
              <a:spcBef>
                <a:spcPct val="0"/>
              </a:spcBef>
            </a:pPr>
            <a:r>
              <a:rPr lang="en-GB" altLang="en-US" sz="1800">
                <a:latin typeface="Arial" panose="020B0604020202020204" pitchFamily="34" charset="0"/>
              </a:rPr>
              <a:t> Model good behaviour- you are a role model</a:t>
            </a:r>
          </a:p>
          <a:p>
            <a:pPr eaLnBrk="1" hangingPunct="1">
              <a:spcBef>
                <a:spcPct val="0"/>
              </a:spcBef>
            </a:pPr>
            <a:r>
              <a:rPr lang="en-GB" altLang="en-US" sz="1800">
                <a:latin typeface="Arial" panose="020B0604020202020204" pitchFamily="34" charset="0"/>
              </a:rPr>
              <a:t> Provide guidance and ensure they are shared with family members</a:t>
            </a:r>
          </a:p>
          <a:p>
            <a:pPr eaLnBrk="1" hangingPunct="1">
              <a:spcBef>
                <a:spcPct val="0"/>
              </a:spcBef>
              <a:buFontTx/>
              <a:buNone/>
            </a:pPr>
            <a:r>
              <a:rPr lang="en-GB" altLang="en-US" sz="1800">
                <a:latin typeface="Arial" panose="020B0604020202020204" pitchFamily="34" charset="0"/>
              </a:rPr>
              <a:t>                                                 </a:t>
            </a:r>
          </a:p>
          <a:p>
            <a:pPr eaLnBrk="1" hangingPunct="1">
              <a:spcBef>
                <a:spcPct val="0"/>
              </a:spcBef>
              <a:buFontTx/>
              <a:buNone/>
            </a:pPr>
            <a:r>
              <a:rPr lang="en-GB" altLang="en-US" sz="1800" b="1">
                <a:solidFill>
                  <a:srgbClr val="FF0000"/>
                </a:solidFill>
                <a:latin typeface="Arial" panose="020B0604020202020204" pitchFamily="34" charset="0"/>
              </a:rPr>
              <a:t>Keep talking to them </a:t>
            </a:r>
          </a:p>
          <a:p>
            <a:pPr eaLnBrk="1" hangingPunct="1">
              <a:spcBef>
                <a:spcPct val="0"/>
              </a:spcBef>
              <a:buFontTx/>
              <a:buNone/>
            </a:pPr>
            <a:r>
              <a:rPr lang="en-GB" altLang="en-US" sz="1800" b="1">
                <a:latin typeface="Arial" panose="020B0604020202020204" pitchFamily="34" charset="0"/>
              </a:rPr>
              <a:t>How to protect your children? </a:t>
            </a:r>
          </a:p>
          <a:p>
            <a:pPr eaLnBrk="1" hangingPunct="1">
              <a:spcBef>
                <a:spcPct val="0"/>
              </a:spcBef>
              <a:buFontTx/>
              <a:buNone/>
            </a:pPr>
            <a:r>
              <a:rPr lang="en-GB" altLang="en-US" sz="1800">
                <a:latin typeface="Arial" panose="020B0604020202020204" pitchFamily="34" charset="0"/>
              </a:rPr>
              <a:t>You could remove the hazards and minimise the risk. How? </a:t>
            </a:r>
          </a:p>
        </p:txBody>
      </p:sp>
      <p:sp>
        <p:nvSpPr>
          <p:cNvPr id="10" name="TextBox 9">
            <a:extLst>
              <a:ext uri="{FF2B5EF4-FFF2-40B4-BE49-F238E27FC236}">
                <a16:creationId xmlns:a16="http://schemas.microsoft.com/office/drawing/2014/main" id="{05260A73-BA29-4A0E-A104-B232F4210F9B}"/>
              </a:ext>
            </a:extLst>
          </p:cNvPr>
          <p:cNvSpPr txBox="1">
            <a:spLocks noChangeArrowheads="1"/>
          </p:cNvSpPr>
          <p:nvPr/>
        </p:nvSpPr>
        <p:spPr bwMode="auto">
          <a:xfrm>
            <a:off x="395288" y="4724400"/>
            <a:ext cx="828040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b="1">
                <a:latin typeface="Arial" panose="020B0604020202020204" pitchFamily="34" charset="0"/>
              </a:rPr>
              <a:t>At what cost? </a:t>
            </a:r>
          </a:p>
          <a:p>
            <a:pPr eaLnBrk="1" hangingPunct="1">
              <a:spcBef>
                <a:spcPct val="0"/>
              </a:spcBef>
              <a:buFontTx/>
              <a:buNone/>
            </a:pPr>
            <a:r>
              <a:rPr lang="en-GB" altLang="en-US" sz="1800">
                <a:latin typeface="Arial" panose="020B0604020202020204" pitchFamily="34" charset="0"/>
              </a:rPr>
              <a:t>These only work until someone works out how to bypass them! </a:t>
            </a:r>
          </a:p>
          <a:p>
            <a:pPr eaLnBrk="1" hangingPunct="1">
              <a:spcBef>
                <a:spcPct val="0"/>
              </a:spcBef>
              <a:buFontTx/>
              <a:buNone/>
            </a:pPr>
            <a:r>
              <a:rPr lang="en-GB" altLang="en-US" sz="1800">
                <a:latin typeface="Arial" panose="020B0604020202020204" pitchFamily="34" charset="0"/>
              </a:rPr>
              <a:t> If you rely on a technological solution to stay safe how will your child cope when the  technology fails or they are using their devices elsewhere? </a:t>
            </a:r>
          </a:p>
          <a:p>
            <a:pPr eaLnBrk="1" hangingPunct="1">
              <a:spcBef>
                <a:spcPct val="0"/>
              </a:spcBef>
              <a:buFontTx/>
              <a:buNone/>
            </a:pPr>
            <a:endParaRPr lang="en-GB" altLang="en-US" sz="1800"/>
          </a:p>
        </p:txBody>
      </p:sp>
      <p:sp>
        <p:nvSpPr>
          <p:cNvPr id="5" name="Footer Placeholder 4">
            <a:extLst>
              <a:ext uri="{FF2B5EF4-FFF2-40B4-BE49-F238E27FC236}">
                <a16:creationId xmlns:a16="http://schemas.microsoft.com/office/drawing/2014/main" id="{BC941769-D588-4A20-9180-4A99601E28C7}"/>
              </a:ext>
            </a:extLst>
          </p:cNvPr>
          <p:cNvSpPr>
            <a:spLocks noGrp="1"/>
          </p:cNvSpPr>
          <p:nvPr>
            <p:ph type="ftr" sz="quarter" idx="11"/>
          </p:nvPr>
        </p:nvSpPr>
        <p:spPr/>
        <p:txBody>
          <a:bodyPr/>
          <a:lstStyle/>
          <a:p>
            <a:pPr>
              <a:defRPr/>
            </a:pPr>
            <a:r>
              <a:rPr lang="en-GB"/>
              <a:t>Template: Parent/Carer engagement January 2018</a:t>
            </a:r>
          </a:p>
        </p:txBody>
      </p:sp>
      <p:pic>
        <p:nvPicPr>
          <p:cNvPr id="7173" name="Picture 10" descr="A screenshot of a cell phone&#10;&#10;Description generated with high confidence">
            <a:extLst>
              <a:ext uri="{FF2B5EF4-FFF2-40B4-BE49-F238E27FC236}">
                <a16:creationId xmlns:a16="http://schemas.microsoft.com/office/drawing/2014/main" id="{0A51B31C-95AF-48F2-8A1F-6C2B51491D8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12">
            <a:extLst>
              <a:ext uri="{FF2B5EF4-FFF2-40B4-BE49-F238E27FC236}">
                <a16:creationId xmlns:a16="http://schemas.microsoft.com/office/drawing/2014/main" id="{7F31C5F1-B06A-4DFD-B7C0-1DE7F0DA930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 calcmode="lin" valueType="num">
                                      <p:cBhvr additive="base">
                                        <p:cTn id="11"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0">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anim calcmode="lin" valueType="num">
                                      <p:cBhvr additive="base">
                                        <p:cTn id="15"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7AE4420-233B-41DC-A70F-C39B2FE294B5}"/>
              </a:ext>
            </a:extLst>
          </p:cNvPr>
          <p:cNvSpPr txBox="1"/>
          <p:nvPr/>
        </p:nvSpPr>
        <p:spPr>
          <a:xfrm>
            <a:off x="250825" y="188913"/>
            <a:ext cx="8785225" cy="5816600"/>
          </a:xfrm>
          <a:prstGeom prst="rect">
            <a:avLst/>
          </a:prstGeom>
          <a:noFill/>
        </p:spPr>
        <p:txBody>
          <a:bodyPr>
            <a:spAutoFit/>
          </a:bodyPr>
          <a:lstStyle/>
          <a:p>
            <a:pPr eaLnBrk="1" fontAlgn="auto" hangingPunct="1">
              <a:spcBef>
                <a:spcPts val="0"/>
              </a:spcBef>
              <a:spcAft>
                <a:spcPts val="0"/>
              </a:spcAft>
              <a:defRPr/>
            </a:pPr>
            <a:r>
              <a:rPr lang="en-GB" sz="2000" b="1" u="sng" dirty="0">
                <a:solidFill>
                  <a:prstClr val="black"/>
                </a:solidFill>
              </a:rPr>
              <a:t>Digital Resilience</a:t>
            </a:r>
          </a:p>
          <a:p>
            <a:pPr marL="285750" indent="-285750" eaLnBrk="1" fontAlgn="auto" hangingPunct="1">
              <a:spcBef>
                <a:spcPts val="0"/>
              </a:spcBef>
              <a:spcAft>
                <a:spcPts val="0"/>
              </a:spcAft>
              <a:buFont typeface="Arial" panose="020B0604020202020204" pitchFamily="34" charset="0"/>
              <a:buChar char="•"/>
              <a:defRPr/>
            </a:pPr>
            <a:r>
              <a:rPr lang="en-GB" sz="1600" dirty="0">
                <a:solidFill>
                  <a:prstClr val="black"/>
                </a:solidFill>
              </a:rPr>
              <a:t>Employ the same parenting skills you use offline to keep them safe, such as negotiating boundaries, talking about the difficult subjects we’d all rather avoid, helping your child to recognise what’s good and bad behaviour.</a:t>
            </a:r>
          </a:p>
          <a:p>
            <a:pPr eaLnBrk="1" fontAlgn="auto" hangingPunct="1">
              <a:spcBef>
                <a:spcPts val="0"/>
              </a:spcBef>
              <a:spcAft>
                <a:spcPts val="0"/>
              </a:spcAft>
              <a:defRPr/>
            </a:pPr>
            <a:endParaRPr lang="en-GB" sz="1600" dirty="0">
              <a:solidFill>
                <a:prstClr val="black"/>
              </a:solidFill>
            </a:endParaRPr>
          </a:p>
          <a:p>
            <a:pPr marL="285750" indent="-285750" eaLnBrk="1" fontAlgn="auto" hangingPunct="1">
              <a:spcBef>
                <a:spcPts val="0"/>
              </a:spcBef>
              <a:spcAft>
                <a:spcPts val="0"/>
              </a:spcAft>
              <a:buFont typeface="Arial" panose="020B0604020202020204" pitchFamily="34" charset="0"/>
              <a:buChar char="•"/>
              <a:defRPr/>
            </a:pPr>
            <a:r>
              <a:rPr lang="en-GB" sz="1600" dirty="0">
                <a:solidFill>
                  <a:prstClr val="black"/>
                </a:solidFill>
              </a:rPr>
              <a:t>Set fair and consistent rules in relation to your child’s internet use at home. As they get older, try to agree the rules with them so that they have some control over their digital world.</a:t>
            </a:r>
          </a:p>
          <a:p>
            <a:pPr eaLnBrk="1" fontAlgn="auto" hangingPunct="1">
              <a:spcBef>
                <a:spcPts val="0"/>
              </a:spcBef>
              <a:spcAft>
                <a:spcPts val="0"/>
              </a:spcAft>
              <a:defRPr/>
            </a:pPr>
            <a:endParaRPr lang="en-GB" sz="1600" dirty="0">
              <a:solidFill>
                <a:prstClr val="black"/>
              </a:solidFill>
            </a:endParaRPr>
          </a:p>
          <a:p>
            <a:pPr marL="285750" indent="-285750" eaLnBrk="1" fontAlgn="auto" hangingPunct="1">
              <a:spcBef>
                <a:spcPts val="0"/>
              </a:spcBef>
              <a:spcAft>
                <a:spcPts val="0"/>
              </a:spcAft>
              <a:buFont typeface="Arial" panose="020B0604020202020204" pitchFamily="34" charset="0"/>
              <a:buChar char="•"/>
              <a:defRPr/>
            </a:pPr>
            <a:r>
              <a:rPr lang="en-GB" sz="1600" dirty="0">
                <a:solidFill>
                  <a:prstClr val="black"/>
                </a:solidFill>
              </a:rPr>
              <a:t>Teach your child to think critically about what they read, see or hear online. Helping your child to understand that and to pause and think about the impact of things that are posted online, will help them cope with some of the difficult behaviour they will come across and avoid getting caught up in it.</a:t>
            </a:r>
          </a:p>
          <a:p>
            <a:pPr eaLnBrk="1" fontAlgn="auto" hangingPunct="1">
              <a:spcBef>
                <a:spcPts val="0"/>
              </a:spcBef>
              <a:spcAft>
                <a:spcPts val="0"/>
              </a:spcAft>
              <a:defRPr/>
            </a:pPr>
            <a:endParaRPr lang="en-GB" sz="1600" dirty="0">
              <a:solidFill>
                <a:prstClr val="black"/>
              </a:solidFill>
            </a:endParaRPr>
          </a:p>
          <a:p>
            <a:pPr marL="285750" indent="-285750" eaLnBrk="1" fontAlgn="auto" hangingPunct="1">
              <a:spcBef>
                <a:spcPts val="0"/>
              </a:spcBef>
              <a:spcAft>
                <a:spcPts val="0"/>
              </a:spcAft>
              <a:buFont typeface="Arial" panose="020B0604020202020204" pitchFamily="34" charset="0"/>
              <a:buChar char="•"/>
              <a:defRPr/>
            </a:pPr>
            <a:r>
              <a:rPr lang="en-GB" sz="1600" dirty="0">
                <a:solidFill>
                  <a:prstClr val="black"/>
                </a:solidFill>
              </a:rPr>
              <a:t>Maintain a positive outlook on your child’s use of the internet, if you constantly criticise the apps and games they love, they’re not going to want to talk to you about their online life.</a:t>
            </a:r>
          </a:p>
          <a:p>
            <a:pPr eaLnBrk="1" fontAlgn="auto" hangingPunct="1">
              <a:spcBef>
                <a:spcPts val="0"/>
              </a:spcBef>
              <a:spcAft>
                <a:spcPts val="0"/>
              </a:spcAft>
              <a:defRPr/>
            </a:pPr>
            <a:endParaRPr lang="en-GB" sz="1600" dirty="0">
              <a:solidFill>
                <a:prstClr val="black"/>
              </a:solidFill>
            </a:endParaRPr>
          </a:p>
          <a:p>
            <a:pPr marL="285750" indent="-285750" eaLnBrk="1" fontAlgn="auto" hangingPunct="1">
              <a:spcBef>
                <a:spcPts val="0"/>
              </a:spcBef>
              <a:spcAft>
                <a:spcPts val="0"/>
              </a:spcAft>
              <a:buFont typeface="Arial" panose="020B0604020202020204" pitchFamily="34" charset="0"/>
              <a:buChar char="•"/>
              <a:defRPr/>
            </a:pPr>
            <a:r>
              <a:rPr lang="en-GB" sz="1600" dirty="0">
                <a:solidFill>
                  <a:prstClr val="black"/>
                </a:solidFill>
              </a:rPr>
              <a:t>Children who can recover from an online mistake can learn and avoid making the same mistake again. You can help by making it easy for them to talk to you about their mishaps (that means trying to keep calm even if you’re at your wits’ end!), making sure they know where to go for help if they need it, and recognising if they’re not recovering well, so you can step in and get help for them.</a:t>
            </a:r>
          </a:p>
          <a:p>
            <a:pPr eaLnBrk="1" fontAlgn="auto" hangingPunct="1">
              <a:spcBef>
                <a:spcPts val="0"/>
              </a:spcBef>
              <a:spcAft>
                <a:spcPts val="0"/>
              </a:spcAft>
              <a:defRPr/>
            </a:pPr>
            <a:endParaRPr lang="en-GB" sz="1600" dirty="0">
              <a:solidFill>
                <a:prstClr val="black"/>
              </a:solidFill>
            </a:endParaRPr>
          </a:p>
          <a:p>
            <a:pPr marL="285750" indent="-285750" eaLnBrk="1" fontAlgn="auto" hangingPunct="1">
              <a:spcBef>
                <a:spcPts val="0"/>
              </a:spcBef>
              <a:spcAft>
                <a:spcPts val="0"/>
              </a:spcAft>
              <a:buFont typeface="Arial" panose="020B0604020202020204" pitchFamily="34" charset="0"/>
              <a:buChar char="•"/>
              <a:defRPr/>
            </a:pPr>
            <a:r>
              <a:rPr lang="en-GB" sz="1600" dirty="0">
                <a:solidFill>
                  <a:prstClr val="black"/>
                </a:solidFill>
              </a:rPr>
              <a:t>Allow your child to explore and take charge of their online life.</a:t>
            </a:r>
            <a:endParaRPr lang="en-GB" sz="2000" dirty="0">
              <a:solidFill>
                <a:prstClr val="black"/>
              </a:solidFill>
              <a:latin typeface="Calibri"/>
              <a:cs typeface="+mn-cs"/>
            </a:endParaRPr>
          </a:p>
        </p:txBody>
      </p:sp>
      <p:sp>
        <p:nvSpPr>
          <p:cNvPr id="5" name="Footer Placeholder 4">
            <a:extLst>
              <a:ext uri="{FF2B5EF4-FFF2-40B4-BE49-F238E27FC236}">
                <a16:creationId xmlns:a16="http://schemas.microsoft.com/office/drawing/2014/main" id="{7A4CF6C1-F06C-4F89-A052-2671D4F85066}"/>
              </a:ext>
            </a:extLst>
          </p:cNvPr>
          <p:cNvSpPr>
            <a:spLocks noGrp="1"/>
          </p:cNvSpPr>
          <p:nvPr>
            <p:ph type="ftr" sz="quarter" idx="11"/>
          </p:nvPr>
        </p:nvSpPr>
        <p:spPr/>
        <p:txBody>
          <a:bodyPr/>
          <a:lstStyle/>
          <a:p>
            <a:pPr>
              <a:defRPr/>
            </a:pPr>
            <a:r>
              <a:rPr lang="en-GB"/>
              <a:t>Template: Parent/Carer engagement January 2018</a:t>
            </a:r>
          </a:p>
        </p:txBody>
      </p:sp>
      <p:pic>
        <p:nvPicPr>
          <p:cNvPr id="8196" name="Picture 6" descr="A screenshot of a cell phone&#10;&#10;Description generated with high confidence">
            <a:extLst>
              <a:ext uri="{FF2B5EF4-FFF2-40B4-BE49-F238E27FC236}">
                <a16:creationId xmlns:a16="http://schemas.microsoft.com/office/drawing/2014/main" id="{26A4D9B7-A6E8-4773-A8CF-0D4C5F35D86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4088" y="6513513"/>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7">
            <a:extLst>
              <a:ext uri="{FF2B5EF4-FFF2-40B4-BE49-F238E27FC236}">
                <a16:creationId xmlns:a16="http://schemas.microsoft.com/office/drawing/2014/main" id="{92C8653F-66FC-4C26-9716-1502529E8F3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18338" y="6492875"/>
            <a:ext cx="492125"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8">
            <a:extLst>
              <a:ext uri="{FF2B5EF4-FFF2-40B4-BE49-F238E27FC236}">
                <a16:creationId xmlns:a16="http://schemas.microsoft.com/office/drawing/2014/main" id="{0B5E353B-F39E-4649-B3C7-3A075A27526D}"/>
              </a:ext>
            </a:extLst>
          </p:cNvPr>
          <p:cNvSpPr txBox="1">
            <a:spLocks noChangeArrowheads="1"/>
          </p:cNvSpPr>
          <p:nvPr/>
        </p:nvSpPr>
        <p:spPr bwMode="auto">
          <a:xfrm>
            <a:off x="457200" y="620713"/>
            <a:ext cx="7705725" cy="535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b="1" u="sng">
                <a:latin typeface="Arial" panose="020B0604020202020204" pitchFamily="34" charset="0"/>
              </a:rPr>
              <a:t>Technical solutions</a:t>
            </a:r>
            <a:r>
              <a:rPr lang="en-GB" altLang="en-US" sz="2000" b="1">
                <a:latin typeface="Arial" panose="020B0604020202020204" pitchFamily="34" charset="0"/>
              </a:rPr>
              <a:t> </a:t>
            </a:r>
            <a:r>
              <a:rPr lang="en-GB" altLang="en-US" sz="1400" i="1">
                <a:solidFill>
                  <a:srgbClr val="FF0000"/>
                </a:solidFill>
                <a:latin typeface="Arial" panose="020B0604020202020204" pitchFamily="34" charset="0"/>
              </a:rPr>
              <a:t>( information that can be signposted via your web site)</a:t>
            </a:r>
          </a:p>
          <a:p>
            <a:pPr eaLnBrk="1" hangingPunct="1">
              <a:spcBef>
                <a:spcPct val="0"/>
              </a:spcBef>
              <a:buFontTx/>
              <a:buNone/>
            </a:pPr>
            <a:endParaRPr lang="en-GB" altLang="en-US" sz="1800" b="1">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There are four main places you can find parental controls, and it can help to set up a combination of these:</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b="1">
                <a:latin typeface="Arial" panose="020B0604020202020204" pitchFamily="34" charset="0"/>
              </a:rPr>
              <a:t>Internet provider: </a:t>
            </a:r>
            <a:r>
              <a:rPr lang="en-GB" altLang="en-US" sz="1800">
                <a:latin typeface="Arial" panose="020B0604020202020204" pitchFamily="34" charset="0"/>
              </a:rPr>
              <a:t>you can set up filters to help block access to inappropriate content on any device that connects to your home Wi-Fi</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b="1">
                <a:latin typeface="Arial" panose="020B0604020202020204" pitchFamily="34" charset="0"/>
              </a:rPr>
              <a:t>Mobile operator:</a:t>
            </a:r>
            <a:r>
              <a:rPr lang="en-GB" altLang="en-US" sz="1800">
                <a:latin typeface="Arial" panose="020B0604020202020204" pitchFamily="34" charset="0"/>
              </a:rPr>
              <a:t> filters are often automatically set up on mobile contracts, but you can double-check with your provider</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b="1">
                <a:latin typeface="Arial" panose="020B0604020202020204" pitchFamily="34" charset="0"/>
              </a:rPr>
              <a:t>Devices:</a:t>
            </a:r>
            <a:r>
              <a:rPr lang="en-GB" altLang="en-US" sz="1800">
                <a:latin typeface="Arial" panose="020B0604020202020204" pitchFamily="34" charset="0"/>
              </a:rPr>
              <a:t> many devices have parental control settings, for example, to help restrict spending in apps or disable location functions </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b="1">
                <a:latin typeface="Arial" panose="020B0604020202020204" pitchFamily="34" charset="0"/>
              </a:rPr>
              <a:t>Online services:</a:t>
            </a:r>
            <a:r>
              <a:rPr lang="en-GB" altLang="en-US" sz="1800">
                <a:latin typeface="Arial" panose="020B0604020202020204" pitchFamily="34" charset="0"/>
              </a:rPr>
              <a:t> sites like BBC iPlayer, Sky, Virgin Media and YouTube have parental control settings or passwords to help restrict access to inappropriate content</a:t>
            </a:r>
          </a:p>
          <a:p>
            <a:pPr eaLnBrk="1" hangingPunct="1">
              <a:spcBef>
                <a:spcPct val="0"/>
              </a:spcBef>
              <a:buFontTx/>
              <a:buNone/>
            </a:pPr>
            <a:endParaRPr lang="en-GB" altLang="en-US" sz="1800"/>
          </a:p>
          <a:p>
            <a:pPr eaLnBrk="1" hangingPunct="1">
              <a:spcBef>
                <a:spcPct val="0"/>
              </a:spcBef>
              <a:buFontTx/>
              <a:buNone/>
            </a:pPr>
            <a:endParaRPr lang="en-GB" altLang="en-US" sz="1800" b="1">
              <a:latin typeface="Arial" panose="020B0604020202020204" pitchFamily="34" charset="0"/>
            </a:endParaRPr>
          </a:p>
        </p:txBody>
      </p:sp>
      <p:sp>
        <p:nvSpPr>
          <p:cNvPr id="2" name="Footer Placeholder 1">
            <a:extLst>
              <a:ext uri="{FF2B5EF4-FFF2-40B4-BE49-F238E27FC236}">
                <a16:creationId xmlns:a16="http://schemas.microsoft.com/office/drawing/2014/main" id="{22EBFD53-AC8A-4EAF-8263-BBB9A50E9F59}"/>
              </a:ext>
            </a:extLst>
          </p:cNvPr>
          <p:cNvSpPr>
            <a:spLocks noGrp="1"/>
          </p:cNvSpPr>
          <p:nvPr>
            <p:ph type="ftr" sz="quarter" idx="11"/>
          </p:nvPr>
        </p:nvSpPr>
        <p:spPr/>
        <p:txBody>
          <a:bodyPr/>
          <a:lstStyle/>
          <a:p>
            <a:pPr>
              <a:defRPr/>
            </a:pPr>
            <a:r>
              <a:rPr lang="en-GB"/>
              <a:t>Template: Parent/Carer engagement January 2018</a:t>
            </a:r>
          </a:p>
        </p:txBody>
      </p:sp>
      <p:pic>
        <p:nvPicPr>
          <p:cNvPr id="9220" name="Picture 6" descr="A screenshot of a cell phone&#10;&#10;Description generated with high confidence">
            <a:extLst>
              <a:ext uri="{FF2B5EF4-FFF2-40B4-BE49-F238E27FC236}">
                <a16:creationId xmlns:a16="http://schemas.microsoft.com/office/drawing/2014/main" id="{19743B3C-3C37-4DFC-84A3-4CE77A49013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7">
            <a:extLst>
              <a:ext uri="{FF2B5EF4-FFF2-40B4-BE49-F238E27FC236}">
                <a16:creationId xmlns:a16="http://schemas.microsoft.com/office/drawing/2014/main" id="{D64DF7D6-1A93-4EAE-BE32-D6ABE49944F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8">
            <a:extLst>
              <a:ext uri="{FF2B5EF4-FFF2-40B4-BE49-F238E27FC236}">
                <a16:creationId xmlns:a16="http://schemas.microsoft.com/office/drawing/2014/main" id="{7C75E077-B93B-4F7D-A3EF-E2D7A580FE31}"/>
              </a:ext>
            </a:extLst>
          </p:cNvPr>
          <p:cNvSpPr txBox="1">
            <a:spLocks noChangeArrowheads="1"/>
          </p:cNvSpPr>
          <p:nvPr/>
        </p:nvSpPr>
        <p:spPr bwMode="auto">
          <a:xfrm>
            <a:off x="395288" y="404813"/>
            <a:ext cx="8353425" cy="584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b="1" u="sng">
                <a:latin typeface="Arial" panose="020B0604020202020204" pitchFamily="34" charset="0"/>
              </a:rPr>
              <a:t>Technical solutions </a:t>
            </a:r>
            <a:r>
              <a:rPr lang="en-GB" altLang="en-US" sz="1400" i="1">
                <a:solidFill>
                  <a:srgbClr val="FF0000"/>
                </a:solidFill>
                <a:latin typeface="Arial" panose="020B0604020202020204" pitchFamily="34" charset="0"/>
              </a:rPr>
              <a:t>( information that can be signposted via your web site)</a:t>
            </a:r>
          </a:p>
          <a:p>
            <a:pPr eaLnBrk="1" hangingPunct="1">
              <a:spcBef>
                <a:spcPct val="0"/>
              </a:spcBef>
              <a:buFontTx/>
              <a:buNone/>
            </a:pPr>
            <a:endParaRPr lang="en-GB" altLang="en-US" sz="1600" b="1">
              <a:latin typeface="Arial" panose="020B0604020202020204" pitchFamily="34" charset="0"/>
            </a:endParaRPr>
          </a:p>
          <a:p>
            <a:pPr eaLnBrk="1" hangingPunct="1">
              <a:spcBef>
                <a:spcPct val="0"/>
              </a:spcBef>
              <a:buFontTx/>
              <a:buNone/>
            </a:pPr>
            <a:endParaRPr lang="en-GB" altLang="en-US" sz="1600">
              <a:latin typeface="Arial" panose="020B0604020202020204" pitchFamily="34" charset="0"/>
            </a:endParaRPr>
          </a:p>
          <a:p>
            <a:pPr eaLnBrk="1" hangingPunct="1">
              <a:spcBef>
                <a:spcPct val="0"/>
              </a:spcBef>
              <a:buFontTx/>
              <a:buNone/>
            </a:pPr>
            <a:r>
              <a:rPr lang="en-GB" altLang="en-US" sz="1600">
                <a:latin typeface="Arial" panose="020B0604020202020204" pitchFamily="34" charset="0"/>
              </a:rPr>
              <a:t>Children are accessing the internet on a range of different devices. </a:t>
            </a:r>
          </a:p>
          <a:p>
            <a:pPr eaLnBrk="1" hangingPunct="1">
              <a:spcBef>
                <a:spcPct val="0"/>
              </a:spcBef>
              <a:buFontTx/>
              <a:buNone/>
            </a:pPr>
            <a:r>
              <a:rPr lang="en-GB" altLang="en-US" sz="1600">
                <a:latin typeface="Arial" panose="020B0604020202020204" pitchFamily="34" charset="0"/>
              </a:rPr>
              <a:t>You can now access the internet wherever and whenever you want. </a:t>
            </a:r>
          </a:p>
          <a:p>
            <a:pPr eaLnBrk="1" hangingPunct="1">
              <a:spcBef>
                <a:spcPct val="0"/>
              </a:spcBef>
              <a:buFontTx/>
              <a:buNone/>
            </a:pPr>
            <a:endParaRPr lang="en-GB" altLang="en-US" sz="1600">
              <a:latin typeface="Arial" panose="020B0604020202020204" pitchFamily="34" charset="0"/>
            </a:endParaRPr>
          </a:p>
          <a:p>
            <a:pPr eaLnBrk="1" hangingPunct="1">
              <a:spcBef>
                <a:spcPct val="0"/>
              </a:spcBef>
              <a:buFontTx/>
              <a:buNone/>
            </a:pPr>
            <a:r>
              <a:rPr lang="en-GB" altLang="en-US" sz="1600">
                <a:latin typeface="Arial" panose="020B0604020202020204" pitchFamily="34" charset="0"/>
              </a:rPr>
              <a:t>Devices connect to the internet in three main ways, and you might want to consider filtering options:</a:t>
            </a:r>
          </a:p>
          <a:p>
            <a:pPr eaLnBrk="1" hangingPunct="1">
              <a:spcBef>
                <a:spcPct val="0"/>
              </a:spcBef>
              <a:buFontTx/>
              <a:buNone/>
            </a:pPr>
            <a:endParaRPr lang="en-GB" altLang="en-US" sz="1600">
              <a:latin typeface="Arial" panose="020B0604020202020204" pitchFamily="34" charset="0"/>
            </a:endParaRPr>
          </a:p>
          <a:p>
            <a:pPr eaLnBrk="1" hangingPunct="1">
              <a:spcBef>
                <a:spcPct val="0"/>
              </a:spcBef>
              <a:buFontTx/>
              <a:buNone/>
            </a:pPr>
            <a:r>
              <a:rPr lang="en-GB" altLang="en-US" sz="1600" b="1">
                <a:latin typeface="Arial" panose="020B0604020202020204" pitchFamily="34" charset="0"/>
              </a:rPr>
              <a:t>3G/4G:</a:t>
            </a:r>
            <a:r>
              <a:rPr lang="en-GB" altLang="en-US" sz="1600">
                <a:latin typeface="Arial" panose="020B0604020202020204" pitchFamily="34" charset="0"/>
              </a:rPr>
              <a:t> this provides access to the internet when you're on the go, and is often provided as part of your mobile phone contract. Filters are often set up by default, but you can check with your mobile operator to ensure they are activated for your children's devices.</a:t>
            </a:r>
          </a:p>
          <a:p>
            <a:pPr eaLnBrk="1" hangingPunct="1">
              <a:spcBef>
                <a:spcPct val="0"/>
              </a:spcBef>
              <a:buFontTx/>
              <a:buNone/>
            </a:pPr>
            <a:endParaRPr lang="en-GB" altLang="en-US" sz="1600">
              <a:latin typeface="Arial" panose="020B0604020202020204" pitchFamily="34" charset="0"/>
            </a:endParaRPr>
          </a:p>
          <a:p>
            <a:pPr eaLnBrk="1" hangingPunct="1">
              <a:spcBef>
                <a:spcPct val="0"/>
              </a:spcBef>
              <a:buFontTx/>
              <a:buNone/>
            </a:pPr>
            <a:r>
              <a:rPr lang="en-GB" altLang="en-US" sz="1600" b="1">
                <a:latin typeface="Arial" panose="020B0604020202020204" pitchFamily="34" charset="0"/>
              </a:rPr>
              <a:t>Connect to your home Wi-Fi: </a:t>
            </a:r>
            <a:r>
              <a:rPr lang="en-GB" altLang="en-US" sz="1600">
                <a:latin typeface="Arial" panose="020B0604020202020204" pitchFamily="34" charset="0"/>
              </a:rPr>
              <a:t>devices can connect to the internet at home (and this saves using up your 3G/4G data allowance). All of the major internet providers offer free filtering tools that work across all devices connected to the home internet. </a:t>
            </a:r>
          </a:p>
          <a:p>
            <a:pPr eaLnBrk="1" hangingPunct="1">
              <a:spcBef>
                <a:spcPct val="0"/>
              </a:spcBef>
              <a:buFontTx/>
              <a:buNone/>
            </a:pPr>
            <a:r>
              <a:rPr lang="en-GB" altLang="en-US" sz="1600">
                <a:latin typeface="Arial" panose="020B0604020202020204" pitchFamily="34" charset="0"/>
              </a:rPr>
              <a:t>The </a:t>
            </a:r>
            <a:r>
              <a:rPr lang="en-GB" altLang="en-US" sz="1600" b="1">
                <a:latin typeface="Arial" panose="020B0604020202020204" pitchFamily="34" charset="0"/>
              </a:rPr>
              <a:t>UK Safer Internet Centre </a:t>
            </a:r>
            <a:r>
              <a:rPr lang="en-GB" altLang="en-US" sz="1600">
                <a:latin typeface="Arial" panose="020B0604020202020204" pitchFamily="34" charset="0"/>
              </a:rPr>
              <a:t>provides guides </a:t>
            </a:r>
            <a:r>
              <a:rPr lang="en-GB" altLang="en-US" sz="1600">
                <a:latin typeface="Arial" panose="020B0604020202020204" pitchFamily="34" charset="0"/>
                <a:hlinkClick r:id="rId3"/>
              </a:rPr>
              <a:t>from BT, Sky, Talk Talk and Virgin Media.</a:t>
            </a:r>
            <a:endParaRPr lang="en-GB" altLang="en-US" sz="1600">
              <a:latin typeface="Arial" panose="020B0604020202020204" pitchFamily="34" charset="0"/>
            </a:endParaRPr>
          </a:p>
          <a:p>
            <a:pPr eaLnBrk="1" hangingPunct="1">
              <a:spcBef>
                <a:spcPct val="0"/>
              </a:spcBef>
              <a:buFontTx/>
              <a:buNone/>
            </a:pPr>
            <a:endParaRPr lang="en-GB" altLang="en-US" sz="1600">
              <a:latin typeface="Arial" panose="020B0604020202020204" pitchFamily="34" charset="0"/>
            </a:endParaRPr>
          </a:p>
          <a:p>
            <a:pPr eaLnBrk="1" hangingPunct="1">
              <a:spcBef>
                <a:spcPct val="0"/>
              </a:spcBef>
              <a:buFontTx/>
              <a:buNone/>
            </a:pPr>
            <a:r>
              <a:rPr lang="en-GB" altLang="en-US" sz="1600" b="1">
                <a:latin typeface="Arial" panose="020B0604020202020204" pitchFamily="34" charset="0"/>
              </a:rPr>
              <a:t>Access public Wi-Fi:</a:t>
            </a:r>
            <a:r>
              <a:rPr lang="en-GB" altLang="en-US" sz="1600">
                <a:latin typeface="Arial" panose="020B0604020202020204" pitchFamily="34" charset="0"/>
              </a:rPr>
              <a:t> it's also possible to connect to public Wi-Fi when you're out and about, with shops, cafes and restaurants increasingly offering internet access. </a:t>
            </a:r>
          </a:p>
          <a:p>
            <a:pPr eaLnBrk="1" hangingPunct="1">
              <a:spcBef>
                <a:spcPct val="0"/>
              </a:spcBef>
              <a:buFontTx/>
              <a:buNone/>
            </a:pPr>
            <a:endParaRPr lang="en-GB" altLang="en-US" sz="1600">
              <a:latin typeface="Arial" panose="020B0604020202020204" pitchFamily="34" charset="0"/>
            </a:endParaRPr>
          </a:p>
          <a:p>
            <a:pPr eaLnBrk="1" hangingPunct="1">
              <a:spcBef>
                <a:spcPct val="0"/>
              </a:spcBef>
              <a:buFontTx/>
              <a:buNone/>
            </a:pPr>
            <a:r>
              <a:rPr lang="en-GB" altLang="en-US" sz="1600">
                <a:latin typeface="Arial" panose="020B0604020202020204" pitchFamily="34" charset="0"/>
              </a:rPr>
              <a:t>The Friendly Wi-Fi symbol means the content has been filtered.</a:t>
            </a:r>
          </a:p>
          <a:p>
            <a:pPr eaLnBrk="1" hangingPunct="1">
              <a:spcBef>
                <a:spcPct val="0"/>
              </a:spcBef>
              <a:buFontTx/>
              <a:buNone/>
            </a:pPr>
            <a:endParaRPr lang="en-GB" altLang="en-US" sz="1800"/>
          </a:p>
        </p:txBody>
      </p:sp>
      <p:pic>
        <p:nvPicPr>
          <p:cNvPr id="10243" name="Picture 2">
            <a:extLst>
              <a:ext uri="{FF2B5EF4-FFF2-40B4-BE49-F238E27FC236}">
                <a16:creationId xmlns:a16="http://schemas.microsoft.com/office/drawing/2014/main" id="{C1CDA503-9226-40EA-8D48-1CE27946C5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51735" t="23520" r="38342" b="68080"/>
          <a:stretch>
            <a:fillRect/>
          </a:stretch>
        </p:blipFill>
        <p:spPr bwMode="auto">
          <a:xfrm>
            <a:off x="7264400" y="5445125"/>
            <a:ext cx="1511300"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a:extLst>
              <a:ext uri="{FF2B5EF4-FFF2-40B4-BE49-F238E27FC236}">
                <a16:creationId xmlns:a16="http://schemas.microsoft.com/office/drawing/2014/main" id="{8AF9720C-F2FF-49C7-8F18-B77A7A3ECD68}"/>
              </a:ext>
            </a:extLst>
          </p:cNvPr>
          <p:cNvSpPr>
            <a:spLocks noGrp="1"/>
          </p:cNvSpPr>
          <p:nvPr>
            <p:ph type="ftr" sz="quarter" idx="11"/>
          </p:nvPr>
        </p:nvSpPr>
        <p:spPr/>
        <p:txBody>
          <a:bodyPr/>
          <a:lstStyle/>
          <a:p>
            <a:pPr>
              <a:defRPr/>
            </a:pPr>
            <a:r>
              <a:rPr lang="en-GB"/>
              <a:t>Template: Parent/Carer engagement January 2018</a:t>
            </a:r>
          </a:p>
        </p:txBody>
      </p:sp>
      <p:pic>
        <p:nvPicPr>
          <p:cNvPr id="10245" name="Picture 6" descr="A screenshot of a cell phone&#10;&#10;Description generated with high confidence">
            <a:extLst>
              <a:ext uri="{FF2B5EF4-FFF2-40B4-BE49-F238E27FC236}">
                <a16:creationId xmlns:a16="http://schemas.microsoft.com/office/drawing/2014/main" id="{B56E3AAF-58C2-4120-B258-9F5A6C55212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7">
            <a:extLst>
              <a:ext uri="{FF2B5EF4-FFF2-40B4-BE49-F238E27FC236}">
                <a16:creationId xmlns:a16="http://schemas.microsoft.com/office/drawing/2014/main" id="{49E6D7D1-FE86-4F11-BDA3-67F640E97C00}"/>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http://graduatecareertips.co.uk/wp-content/uploads/2012/01/facebook-icon-300x300.png">
            <a:extLst>
              <a:ext uri="{FF2B5EF4-FFF2-40B4-BE49-F238E27FC236}">
                <a16:creationId xmlns:a16="http://schemas.microsoft.com/office/drawing/2014/main" id="{154F2946-2879-462D-961B-71DA1F0930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4775" y="3070225"/>
            <a:ext cx="1290638"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Picture 14" descr="http://www.wired.com/images_blogs/business/images/2009/04/01/youtubelogo_2.png">
            <a:hlinkClick r:id="rId4"/>
            <a:extLst>
              <a:ext uri="{FF2B5EF4-FFF2-40B4-BE49-F238E27FC236}">
                <a16:creationId xmlns:a16="http://schemas.microsoft.com/office/drawing/2014/main" id="{9B9F9D08-BDDB-4750-A85B-DC1A51323F9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850" y="3933825"/>
            <a:ext cx="1890713" cy="125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2" name="Picture 2" descr="https://twitter.com/images/resources/twitter-bird-white-on-blue.png">
            <a:extLst>
              <a:ext uri="{FF2B5EF4-FFF2-40B4-BE49-F238E27FC236}">
                <a16:creationId xmlns:a16="http://schemas.microsoft.com/office/drawing/2014/main" id="{A0626FDC-899F-499C-B33C-CBB61880F42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1463" y="912813"/>
            <a:ext cx="1265237" cy="1265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8" descr="http://danslee.files.wordpress.com/2010/06/flickr.jpg">
            <a:extLst>
              <a:ext uri="{FF2B5EF4-FFF2-40B4-BE49-F238E27FC236}">
                <a16:creationId xmlns:a16="http://schemas.microsoft.com/office/drawing/2014/main" id="{847B7872-47B3-4E15-8FDB-3C8555CC50B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82825" y="792163"/>
            <a:ext cx="1290638" cy="89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16" descr="IFWT_snapchat.png">
            <a:extLst>
              <a:ext uri="{FF2B5EF4-FFF2-40B4-BE49-F238E27FC236}">
                <a16:creationId xmlns:a16="http://schemas.microsoft.com/office/drawing/2014/main" id="{A6E67AE5-36C2-453C-A857-42B8E1666228}"/>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216775" y="3214688"/>
            <a:ext cx="1452563" cy="101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18" descr="skype.png">
            <a:extLst>
              <a:ext uri="{FF2B5EF4-FFF2-40B4-BE49-F238E27FC236}">
                <a16:creationId xmlns:a16="http://schemas.microsoft.com/office/drawing/2014/main" id="{C69DB45D-2210-43D0-8C43-C5E562CAB93F}"/>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549775" y="712788"/>
            <a:ext cx="1071563"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Picture 19">
            <a:extLst>
              <a:ext uri="{FF2B5EF4-FFF2-40B4-BE49-F238E27FC236}">
                <a16:creationId xmlns:a16="http://schemas.microsoft.com/office/drawing/2014/main" id="{057CD7E2-70E6-42FE-8C85-DD7E63A6CAD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l="57043" t="6303" r="30000" b="70766"/>
          <a:stretch>
            <a:fillRect/>
          </a:stretch>
        </p:blipFill>
        <p:spPr bwMode="auto">
          <a:xfrm>
            <a:off x="5859463" y="4624388"/>
            <a:ext cx="1047750"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7" name="Picture 20">
            <a:extLst>
              <a:ext uri="{FF2B5EF4-FFF2-40B4-BE49-F238E27FC236}">
                <a16:creationId xmlns:a16="http://schemas.microsoft.com/office/drawing/2014/main" id="{82CA9226-FE25-41EE-A743-0D31E4191F5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l="71413" t="50816" r="15192" b="25928"/>
          <a:stretch>
            <a:fillRect/>
          </a:stretch>
        </p:blipFill>
        <p:spPr bwMode="auto">
          <a:xfrm>
            <a:off x="7023100" y="614363"/>
            <a:ext cx="1082675" cy="105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8" name="TextBox 21">
            <a:extLst>
              <a:ext uri="{FF2B5EF4-FFF2-40B4-BE49-F238E27FC236}">
                <a16:creationId xmlns:a16="http://schemas.microsoft.com/office/drawing/2014/main" id="{9A400180-E160-4B47-9948-3426898C64D4}"/>
              </a:ext>
            </a:extLst>
          </p:cNvPr>
          <p:cNvSpPr txBox="1">
            <a:spLocks noChangeArrowheads="1"/>
          </p:cNvSpPr>
          <p:nvPr/>
        </p:nvSpPr>
        <p:spPr bwMode="auto">
          <a:xfrm>
            <a:off x="395288" y="260350"/>
            <a:ext cx="82867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b="1" u="sng">
                <a:latin typeface="Arial" panose="020B0604020202020204" pitchFamily="34" charset="0"/>
              </a:rPr>
              <a:t>What  sites do you use? </a:t>
            </a:r>
            <a:r>
              <a:rPr lang="en-GB" altLang="en-US" sz="1400" i="1">
                <a:solidFill>
                  <a:srgbClr val="FF0000"/>
                </a:solidFill>
                <a:latin typeface="Arial" panose="020B0604020202020204" pitchFamily="34" charset="0"/>
              </a:rPr>
              <a:t>( personalise to reflect trends)</a:t>
            </a:r>
          </a:p>
        </p:txBody>
      </p:sp>
      <p:pic>
        <p:nvPicPr>
          <p:cNvPr id="12299" name="Picture 22">
            <a:hlinkClick r:id="rId4"/>
            <a:extLst>
              <a:ext uri="{FF2B5EF4-FFF2-40B4-BE49-F238E27FC236}">
                <a16:creationId xmlns:a16="http://schemas.microsoft.com/office/drawing/2014/main" id="{7EFF74D5-7478-48F5-9669-35DDF18FB4A7}"/>
              </a:ext>
            </a:extLst>
          </p:cNvPr>
          <p:cNvPicPr>
            <a:picLocks noChangeAspect="1"/>
          </p:cNvPicPr>
          <p:nvPr/>
        </p:nvPicPr>
        <p:blipFill>
          <a:blip r:embed="rId11">
            <a:extLst>
              <a:ext uri="{28A0092B-C50C-407E-A947-70E740481C1C}">
                <a14:useLocalDpi xmlns:a14="http://schemas.microsoft.com/office/drawing/2010/main" val="0"/>
              </a:ext>
            </a:extLst>
          </a:blip>
          <a:srcRect l="17767" r="18257"/>
          <a:stretch>
            <a:fillRect/>
          </a:stretch>
        </p:blipFill>
        <p:spPr bwMode="auto">
          <a:xfrm>
            <a:off x="3848100" y="4567238"/>
            <a:ext cx="1119188" cy="1157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0" name="Picture 2" descr="http://brentmccord.com/wp-content/uploads/2014/04/whatsapp.jpg">
            <a:extLst>
              <a:ext uri="{FF2B5EF4-FFF2-40B4-BE49-F238E27FC236}">
                <a16:creationId xmlns:a16="http://schemas.microsoft.com/office/drawing/2014/main" id="{32FD3690-229C-459A-A86A-1A3FF48CF59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11150" y="2373313"/>
            <a:ext cx="2017713" cy="113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1" name="Picture 16" descr="tumblr.png">
            <a:extLst>
              <a:ext uri="{FF2B5EF4-FFF2-40B4-BE49-F238E27FC236}">
                <a16:creationId xmlns:a16="http://schemas.microsoft.com/office/drawing/2014/main" id="{12833CD9-2E2E-4B4D-B503-CDB06BA47B74}"/>
              </a:ext>
            </a:extLst>
          </p:cNvPr>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3432175" y="1820863"/>
            <a:ext cx="1206500"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2" name="Picture 2">
            <a:hlinkClick r:id="rId14"/>
            <a:extLst>
              <a:ext uri="{FF2B5EF4-FFF2-40B4-BE49-F238E27FC236}">
                <a16:creationId xmlns:a16="http://schemas.microsoft.com/office/drawing/2014/main" id="{84717E29-9659-4BAA-B116-C149A7D6C4AB}"/>
              </a:ext>
            </a:extLst>
          </p:cNvPr>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5772150" y="1684338"/>
            <a:ext cx="1223963" cy="122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3" name="Picture 2">
            <a:extLst>
              <a:ext uri="{FF2B5EF4-FFF2-40B4-BE49-F238E27FC236}">
                <a16:creationId xmlns:a16="http://schemas.microsoft.com/office/drawing/2014/main" id="{61AFD90C-D49F-4269-B932-6DCD013FF5ED}"/>
              </a:ext>
            </a:extLst>
          </p:cNvPr>
          <p:cNvPicPr>
            <a:picLocks noChangeAspect="1"/>
          </p:cNvPicPr>
          <p:nvPr/>
        </p:nvPicPr>
        <p:blipFill>
          <a:blip r:embed="rId16">
            <a:extLst>
              <a:ext uri="{28A0092B-C50C-407E-A947-70E740481C1C}">
                <a14:useLocalDpi xmlns:a14="http://schemas.microsoft.com/office/drawing/2010/main" val="0"/>
              </a:ext>
            </a:extLst>
          </a:blip>
          <a:srcRect l="1962" t="-52" b="19518"/>
          <a:stretch>
            <a:fillRect/>
          </a:stretch>
        </p:blipFill>
        <p:spPr bwMode="auto">
          <a:xfrm>
            <a:off x="7464425" y="1939925"/>
            <a:ext cx="1360488"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4" name="Picture 1">
            <a:extLst>
              <a:ext uri="{FF2B5EF4-FFF2-40B4-BE49-F238E27FC236}">
                <a16:creationId xmlns:a16="http://schemas.microsoft.com/office/drawing/2014/main" id="{954731A5-7F7E-4CC0-A1E1-C369CB60A37A}"/>
              </a:ext>
            </a:extLst>
          </p:cNvPr>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7269163" y="4930775"/>
            <a:ext cx="1412875" cy="94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5" name="Picture 2">
            <a:extLst>
              <a:ext uri="{FF2B5EF4-FFF2-40B4-BE49-F238E27FC236}">
                <a16:creationId xmlns:a16="http://schemas.microsoft.com/office/drawing/2014/main" id="{0F6048D3-5B67-467B-94DD-EBDA1F3A4754}"/>
              </a:ext>
            </a:extLst>
          </p:cNvPr>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4994275" y="3213100"/>
            <a:ext cx="1068388" cy="106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6" name="Picture 4">
            <a:extLst>
              <a:ext uri="{FF2B5EF4-FFF2-40B4-BE49-F238E27FC236}">
                <a16:creationId xmlns:a16="http://schemas.microsoft.com/office/drawing/2014/main" id="{5C342A61-4470-447E-B7D7-C7A72F628A05}"/>
              </a:ext>
            </a:extLst>
          </p:cNvPr>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598488" y="5611813"/>
            <a:ext cx="1508125" cy="84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7" name="Picture 6">
            <a:extLst>
              <a:ext uri="{FF2B5EF4-FFF2-40B4-BE49-F238E27FC236}">
                <a16:creationId xmlns:a16="http://schemas.microsoft.com/office/drawing/2014/main" id="{8E6B8664-32B1-4889-A6DA-3B734054A8C5}"/>
              </a:ext>
            </a:extLst>
          </p:cNvPr>
          <p:cNvPicPr>
            <a:picLocks noChangeAspect="1"/>
          </p:cNvPicPr>
          <p:nvPr/>
        </p:nvPicPr>
        <p:blipFill>
          <a:blip r:embed="rId20">
            <a:extLst>
              <a:ext uri="{28A0092B-C50C-407E-A947-70E740481C1C}">
                <a14:useLocalDpi xmlns:a14="http://schemas.microsoft.com/office/drawing/2010/main" val="0"/>
              </a:ext>
            </a:extLst>
          </a:blip>
          <a:srcRect/>
          <a:stretch>
            <a:fillRect/>
          </a:stretch>
        </p:blipFill>
        <p:spPr bwMode="auto">
          <a:xfrm>
            <a:off x="2411413" y="4630738"/>
            <a:ext cx="1047750" cy="120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Footer Placeholder 7">
            <a:extLst>
              <a:ext uri="{FF2B5EF4-FFF2-40B4-BE49-F238E27FC236}">
                <a16:creationId xmlns:a16="http://schemas.microsoft.com/office/drawing/2014/main" id="{403C157C-249E-4C7F-B0B1-4888EE017AAC}"/>
              </a:ext>
            </a:extLst>
          </p:cNvPr>
          <p:cNvSpPr>
            <a:spLocks noGrp="1"/>
          </p:cNvSpPr>
          <p:nvPr>
            <p:ph type="ftr" sz="quarter" idx="11"/>
          </p:nvPr>
        </p:nvSpPr>
        <p:spPr/>
        <p:txBody>
          <a:bodyPr/>
          <a:lstStyle/>
          <a:p>
            <a:pPr>
              <a:defRPr/>
            </a:pPr>
            <a:r>
              <a:rPr lang="en-GB"/>
              <a:t>Template: Parent/Carer engagement January 2018</a:t>
            </a:r>
          </a:p>
        </p:txBody>
      </p:sp>
      <p:pic>
        <p:nvPicPr>
          <p:cNvPr id="12309" name="Picture 23" descr="A screenshot of a cell phone&#10;&#10;Description generated with high confidence">
            <a:extLst>
              <a:ext uri="{FF2B5EF4-FFF2-40B4-BE49-F238E27FC236}">
                <a16:creationId xmlns:a16="http://schemas.microsoft.com/office/drawing/2014/main" id="{A43E98B4-3952-4DE9-AC9F-43D290692ED2}"/>
              </a:ext>
            </a:extLst>
          </p:cNvPr>
          <p:cNvPicPr>
            <a:picLocks noChangeAspect="1"/>
          </p:cNvPicPr>
          <p:nvPr/>
        </p:nvPicPr>
        <p:blipFill>
          <a:blip r:embed="rId21">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10" name="Picture 24">
            <a:extLst>
              <a:ext uri="{FF2B5EF4-FFF2-40B4-BE49-F238E27FC236}">
                <a16:creationId xmlns:a16="http://schemas.microsoft.com/office/drawing/2014/main" id="{9DC6F7D7-4080-4060-87BD-B5E30F707DF8}"/>
              </a:ext>
            </a:extLst>
          </p:cNvPr>
          <p:cNvPicPr>
            <a:picLocks noChangeAspect="1"/>
          </p:cNvPicPr>
          <p:nvPr/>
        </p:nvPicPr>
        <p:blipFill>
          <a:blip r:embed="rId22">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E530F535-8D26-4BB6-8B01-2D5A5C1F2230}"/>
              </a:ext>
            </a:extLst>
          </p:cNvPr>
          <p:cNvSpPr txBox="1"/>
          <p:nvPr/>
        </p:nvSpPr>
        <p:spPr>
          <a:xfrm>
            <a:off x="395288" y="188913"/>
            <a:ext cx="8640762" cy="1754187"/>
          </a:xfrm>
          <a:prstGeom prst="rect">
            <a:avLst/>
          </a:prstGeom>
          <a:noFill/>
        </p:spPr>
        <p:txBody>
          <a:bodyPr>
            <a:spAutoFit/>
          </a:bodyPr>
          <a:lstStyle/>
          <a:p>
            <a:pPr eaLnBrk="1" fontAlgn="auto" hangingPunct="1">
              <a:spcBef>
                <a:spcPts val="0"/>
              </a:spcBef>
              <a:spcAft>
                <a:spcPts val="0"/>
              </a:spcAft>
              <a:defRPr/>
            </a:pPr>
            <a:r>
              <a:rPr lang="en-GB" sz="2000" b="1" u="sng" dirty="0"/>
              <a:t>Trends amongst youngsters: Net-Aware</a:t>
            </a:r>
            <a:r>
              <a:rPr lang="en-GB" i="1" dirty="0">
                <a:solidFill>
                  <a:srgbClr val="FF0000"/>
                </a:solidFill>
              </a:rPr>
              <a:t> </a:t>
            </a:r>
            <a:endParaRPr lang="en-GB" sz="1400" b="1" u="sng" dirty="0"/>
          </a:p>
          <a:p>
            <a:pPr eaLnBrk="1" fontAlgn="auto" hangingPunct="1">
              <a:spcBef>
                <a:spcPts val="0"/>
              </a:spcBef>
              <a:spcAft>
                <a:spcPts val="0"/>
              </a:spcAft>
              <a:defRPr/>
            </a:pPr>
            <a:r>
              <a:rPr lang="en-GB" dirty="0">
                <a:solidFill>
                  <a:srgbClr val="FF0000"/>
                </a:solidFill>
              </a:rPr>
              <a:t>What sites do your children use?</a:t>
            </a:r>
          </a:p>
          <a:p>
            <a:pPr eaLnBrk="1" fontAlgn="auto" hangingPunct="1">
              <a:spcBef>
                <a:spcPts val="0"/>
              </a:spcBef>
              <a:spcAft>
                <a:spcPts val="0"/>
              </a:spcAft>
              <a:defRPr/>
            </a:pPr>
            <a:r>
              <a:rPr lang="en-GB" b="1" dirty="0">
                <a:latin typeface="+mn-lt"/>
                <a:cs typeface="+mn-cs"/>
                <a:hlinkClick r:id="rId3"/>
              </a:rPr>
              <a:t>http://www.net-aware.org.uk/networks/?order=-popularity#</a:t>
            </a:r>
            <a:endParaRPr lang="en-GB" b="1" dirty="0">
              <a:latin typeface="+mn-lt"/>
              <a:cs typeface="+mn-cs"/>
            </a:endParaRPr>
          </a:p>
          <a:p>
            <a:pPr eaLnBrk="1" fontAlgn="auto" hangingPunct="1">
              <a:spcBef>
                <a:spcPts val="0"/>
              </a:spcBef>
              <a:spcAft>
                <a:spcPts val="0"/>
              </a:spcAft>
              <a:defRPr/>
            </a:pPr>
            <a:endParaRPr lang="en-GB" b="1" dirty="0">
              <a:latin typeface="+mn-lt"/>
              <a:cs typeface="+mn-cs"/>
            </a:endParaRPr>
          </a:p>
          <a:p>
            <a:pPr eaLnBrk="1" fontAlgn="auto" hangingPunct="1">
              <a:spcBef>
                <a:spcPts val="0"/>
              </a:spcBef>
              <a:spcAft>
                <a:spcPts val="0"/>
              </a:spcAft>
              <a:defRPr/>
            </a:pPr>
            <a:endParaRPr lang="en-GB" b="1" dirty="0">
              <a:latin typeface="+mj-lt"/>
              <a:cs typeface="+mn-cs"/>
            </a:endParaRPr>
          </a:p>
          <a:p>
            <a:pPr eaLnBrk="1" fontAlgn="auto" hangingPunct="1">
              <a:spcBef>
                <a:spcPts val="0"/>
              </a:spcBef>
              <a:spcAft>
                <a:spcPts val="0"/>
              </a:spcAft>
              <a:defRPr/>
            </a:pPr>
            <a:endParaRPr lang="en-GB" sz="1600" b="1" dirty="0">
              <a:solidFill>
                <a:schemeClr val="bg1"/>
              </a:solidFill>
              <a:latin typeface="+mn-lt"/>
              <a:cs typeface="+mn-cs"/>
            </a:endParaRPr>
          </a:p>
        </p:txBody>
      </p:sp>
      <p:pic>
        <p:nvPicPr>
          <p:cNvPr id="14339" name="Picture 1">
            <a:extLst>
              <a:ext uri="{FF2B5EF4-FFF2-40B4-BE49-F238E27FC236}">
                <a16:creationId xmlns:a16="http://schemas.microsoft.com/office/drawing/2014/main" id="{01120248-6550-42F5-8532-156C7C43C77E}"/>
              </a:ext>
            </a:extLst>
          </p:cNvPr>
          <p:cNvPicPr>
            <a:picLocks noChangeAspect="1"/>
          </p:cNvPicPr>
          <p:nvPr/>
        </p:nvPicPr>
        <p:blipFill>
          <a:blip r:embed="rId4">
            <a:extLst>
              <a:ext uri="{28A0092B-C50C-407E-A947-70E740481C1C}">
                <a14:useLocalDpi xmlns:a14="http://schemas.microsoft.com/office/drawing/2010/main" val="0"/>
              </a:ext>
            </a:extLst>
          </a:blip>
          <a:srcRect l="24957" t="4640" r="26375"/>
          <a:stretch>
            <a:fillRect/>
          </a:stretch>
        </p:blipFill>
        <p:spPr bwMode="auto">
          <a:xfrm>
            <a:off x="1295400" y="1123950"/>
            <a:ext cx="6553200" cy="512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2">
            <a:extLst>
              <a:ext uri="{FF2B5EF4-FFF2-40B4-BE49-F238E27FC236}">
                <a16:creationId xmlns:a16="http://schemas.microsoft.com/office/drawing/2014/main" id="{D02C12DA-78A3-4816-89A2-E2E792ECB6D5}"/>
              </a:ext>
            </a:extLst>
          </p:cNvPr>
          <p:cNvSpPr>
            <a:spLocks noGrp="1"/>
          </p:cNvSpPr>
          <p:nvPr>
            <p:ph type="ftr" sz="quarter" idx="11"/>
          </p:nvPr>
        </p:nvSpPr>
        <p:spPr/>
        <p:txBody>
          <a:bodyPr/>
          <a:lstStyle/>
          <a:p>
            <a:pPr>
              <a:defRPr/>
            </a:pPr>
            <a:r>
              <a:rPr lang="en-GB"/>
              <a:t>Template: Parent/Carer engagement January 2018</a:t>
            </a:r>
          </a:p>
        </p:txBody>
      </p:sp>
      <p:pic>
        <p:nvPicPr>
          <p:cNvPr id="14341" name="Picture 6" descr="A screenshot of a cell phone&#10;&#10;Description generated with high confidence">
            <a:extLst>
              <a:ext uri="{FF2B5EF4-FFF2-40B4-BE49-F238E27FC236}">
                <a16:creationId xmlns:a16="http://schemas.microsoft.com/office/drawing/2014/main" id="{34A1E45D-0D66-4971-B7EE-9C21CB6C43B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7">
            <a:extLst>
              <a:ext uri="{FF2B5EF4-FFF2-40B4-BE49-F238E27FC236}">
                <a16:creationId xmlns:a16="http://schemas.microsoft.com/office/drawing/2014/main" id="{C4494DD7-1353-4A03-A6A1-621D94996CC1}"/>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6D568D77-A02A-4A6E-ACB3-F900AFC707D0}"/>
              </a:ext>
            </a:extLst>
          </p:cNvPr>
          <p:cNvSpPr txBox="1">
            <a:spLocks/>
          </p:cNvSpPr>
          <p:nvPr/>
        </p:nvSpPr>
        <p:spPr bwMode="auto">
          <a:xfrm>
            <a:off x="179388" y="-26988"/>
            <a:ext cx="7488237" cy="104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b="1" u="sng">
                <a:latin typeface="Arial" panose="020B0604020202020204" pitchFamily="34" charset="0"/>
              </a:rPr>
              <a:t>Anonymous chat apps</a:t>
            </a:r>
          </a:p>
        </p:txBody>
      </p:sp>
      <p:sp>
        <p:nvSpPr>
          <p:cNvPr id="16387" name="TextBox 9">
            <a:extLst>
              <a:ext uri="{FF2B5EF4-FFF2-40B4-BE49-F238E27FC236}">
                <a16:creationId xmlns:a16="http://schemas.microsoft.com/office/drawing/2014/main" id="{5CED43B6-7768-41EA-99B7-E615EB74D60B}"/>
              </a:ext>
            </a:extLst>
          </p:cNvPr>
          <p:cNvSpPr txBox="1">
            <a:spLocks noChangeArrowheads="1"/>
          </p:cNvSpPr>
          <p:nvPr/>
        </p:nvSpPr>
        <p:spPr bwMode="auto">
          <a:xfrm>
            <a:off x="446088" y="1211263"/>
            <a:ext cx="6121400"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b="1">
                <a:latin typeface="Arial" panose="020B0604020202020204" pitchFamily="34" charset="0"/>
              </a:rPr>
              <a:t>4Chan</a:t>
            </a:r>
            <a:r>
              <a:rPr lang="en-GB" altLang="en-US" sz="1800">
                <a:latin typeface="Arial" panose="020B0604020202020204" pitchFamily="34" charset="0"/>
              </a:rPr>
              <a:t>-Anonymous image board where users can discuss and post pictures in a specific thread</a:t>
            </a:r>
          </a:p>
        </p:txBody>
      </p:sp>
      <p:pic>
        <p:nvPicPr>
          <p:cNvPr id="16388" name="Picture 10">
            <a:extLst>
              <a:ext uri="{FF2B5EF4-FFF2-40B4-BE49-F238E27FC236}">
                <a16:creationId xmlns:a16="http://schemas.microsoft.com/office/drawing/2014/main" id="{64B82C5A-7D89-415C-93D3-E174AF7F357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7038" y="2574925"/>
            <a:ext cx="1847850"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Rectangle 11">
            <a:extLst>
              <a:ext uri="{FF2B5EF4-FFF2-40B4-BE49-F238E27FC236}">
                <a16:creationId xmlns:a16="http://schemas.microsoft.com/office/drawing/2014/main" id="{957D4614-D8E8-4B1C-9006-A0D8C6478872}"/>
              </a:ext>
            </a:extLst>
          </p:cNvPr>
          <p:cNvSpPr>
            <a:spLocks noChangeArrowheads="1"/>
          </p:cNvSpPr>
          <p:nvPr/>
        </p:nvSpPr>
        <p:spPr bwMode="auto">
          <a:xfrm>
            <a:off x="2916238" y="4413250"/>
            <a:ext cx="554355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rPr>
              <a:t>Ask fm-Users follow each other anonymously. But kids also can be very visible, such as filming and posting video responses to user questions and sharing personal photos on the site.</a:t>
            </a:r>
          </a:p>
          <a:p>
            <a:pPr eaLnBrk="1" hangingPunct="1">
              <a:spcBef>
                <a:spcPct val="0"/>
              </a:spcBef>
              <a:buFontTx/>
              <a:buNone/>
            </a:pPr>
            <a:endParaRPr lang="en-GB" altLang="en-US" sz="1800">
              <a:solidFill>
                <a:schemeClr val="bg1"/>
              </a:solidFill>
            </a:endParaRPr>
          </a:p>
        </p:txBody>
      </p:sp>
      <p:sp>
        <p:nvSpPr>
          <p:cNvPr id="16390" name="Rectangle 12">
            <a:extLst>
              <a:ext uri="{FF2B5EF4-FFF2-40B4-BE49-F238E27FC236}">
                <a16:creationId xmlns:a16="http://schemas.microsoft.com/office/drawing/2014/main" id="{8FD814DB-6B2B-4BBD-8582-69B6F17C38D8}"/>
              </a:ext>
            </a:extLst>
          </p:cNvPr>
          <p:cNvSpPr>
            <a:spLocks noChangeArrowheads="1"/>
          </p:cNvSpPr>
          <p:nvPr/>
        </p:nvSpPr>
        <p:spPr bwMode="auto">
          <a:xfrm>
            <a:off x="2916238" y="2686050"/>
            <a:ext cx="55435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rPr>
              <a:t>Whisper is an anonymous social networking app. Users post confessions, either fact or fiction, by super imposing text on a picture.</a:t>
            </a:r>
          </a:p>
        </p:txBody>
      </p:sp>
      <p:pic>
        <p:nvPicPr>
          <p:cNvPr id="16391" name="Picture 15">
            <a:extLst>
              <a:ext uri="{FF2B5EF4-FFF2-40B4-BE49-F238E27FC236}">
                <a16:creationId xmlns:a16="http://schemas.microsoft.com/office/drawing/2014/main" id="{1D122733-EA0E-49DE-837A-9705103E1AA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27038" y="4591050"/>
            <a:ext cx="2281237" cy="102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a:extLst>
              <a:ext uri="{FF2B5EF4-FFF2-40B4-BE49-F238E27FC236}">
                <a16:creationId xmlns:a16="http://schemas.microsoft.com/office/drawing/2014/main" id="{3BBCCF08-012A-44D1-9C19-3FB7C771EA11}"/>
              </a:ext>
            </a:extLst>
          </p:cNvPr>
          <p:cNvSpPr>
            <a:spLocks noGrp="1"/>
          </p:cNvSpPr>
          <p:nvPr>
            <p:ph type="ftr" sz="quarter" idx="11"/>
          </p:nvPr>
        </p:nvSpPr>
        <p:spPr/>
        <p:txBody>
          <a:bodyPr/>
          <a:lstStyle/>
          <a:p>
            <a:pPr>
              <a:defRPr/>
            </a:pPr>
            <a:r>
              <a:rPr lang="en-GB"/>
              <a:t>Template: Parent/Carer engagement January 2018</a:t>
            </a:r>
          </a:p>
        </p:txBody>
      </p:sp>
      <p:pic>
        <p:nvPicPr>
          <p:cNvPr id="16393" name="Picture 13" descr="A screenshot of a cell phone&#10;&#10;Description generated with high confidence">
            <a:extLst>
              <a:ext uri="{FF2B5EF4-FFF2-40B4-BE49-F238E27FC236}">
                <a16:creationId xmlns:a16="http://schemas.microsoft.com/office/drawing/2014/main" id="{BA6A44EC-AA24-46ED-A1FB-9F1DBDEB8A7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4" name="Picture 14">
            <a:extLst>
              <a:ext uri="{FF2B5EF4-FFF2-40B4-BE49-F238E27FC236}">
                <a16:creationId xmlns:a16="http://schemas.microsoft.com/office/drawing/2014/main" id="{C7C017D1-FD8B-40B7-8CAD-8BD2B073B6AC}"/>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8">
            <a:extLst>
              <a:ext uri="{FF2B5EF4-FFF2-40B4-BE49-F238E27FC236}">
                <a16:creationId xmlns:a16="http://schemas.microsoft.com/office/drawing/2014/main" id="{D100A65B-99D1-4DF2-BA3E-221AA3FA685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196975"/>
            <a:ext cx="1701800" cy="170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Rectangle 9">
            <a:extLst>
              <a:ext uri="{FF2B5EF4-FFF2-40B4-BE49-F238E27FC236}">
                <a16:creationId xmlns:a16="http://schemas.microsoft.com/office/drawing/2014/main" id="{97312A95-B00E-4717-B6DB-E6985A4E97E5}"/>
              </a:ext>
            </a:extLst>
          </p:cNvPr>
          <p:cNvSpPr>
            <a:spLocks noChangeArrowheads="1"/>
          </p:cNvSpPr>
          <p:nvPr/>
        </p:nvSpPr>
        <p:spPr bwMode="auto">
          <a:xfrm>
            <a:off x="2097088" y="1308100"/>
            <a:ext cx="65500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rPr>
              <a:t>YikYak is an anonymous social media app for iOS and Android. It allows people, pseudo-anonymously, to create and view discussion threads within a 5-mile radius (termed "</a:t>
            </a:r>
            <a:r>
              <a:rPr lang="en-GB" altLang="en-US" sz="1800" i="1">
                <a:latin typeface="Arial" panose="020B0604020202020204" pitchFamily="34" charset="0"/>
              </a:rPr>
              <a:t>Yaks</a:t>
            </a:r>
            <a:r>
              <a:rPr lang="en-GB" altLang="en-US" sz="1800">
                <a:latin typeface="Arial" panose="020B0604020202020204" pitchFamily="34" charset="0"/>
              </a:rPr>
              <a:t>" by the application).</a:t>
            </a:r>
          </a:p>
        </p:txBody>
      </p:sp>
      <p:pic>
        <p:nvPicPr>
          <p:cNvPr id="18436" name="Picture 10">
            <a:extLst>
              <a:ext uri="{FF2B5EF4-FFF2-40B4-BE49-F238E27FC236}">
                <a16:creationId xmlns:a16="http://schemas.microsoft.com/office/drawing/2014/main" id="{881E3D11-DCA1-41DE-A484-BE515AE91AF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17513" y="3324225"/>
            <a:ext cx="142875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7" name="Rectangle 11">
            <a:extLst>
              <a:ext uri="{FF2B5EF4-FFF2-40B4-BE49-F238E27FC236}">
                <a16:creationId xmlns:a16="http://schemas.microsoft.com/office/drawing/2014/main" id="{6B4E5A28-9B1D-4A3F-B860-7CA67AA16ED8}"/>
              </a:ext>
            </a:extLst>
          </p:cNvPr>
          <p:cNvSpPr>
            <a:spLocks noChangeArrowheads="1"/>
          </p:cNvSpPr>
          <p:nvPr/>
        </p:nvSpPr>
        <p:spPr bwMode="auto">
          <a:xfrm>
            <a:off x="1968500" y="3238500"/>
            <a:ext cx="6678613" cy="203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rPr>
              <a:t>Kik is a free messaging app for smartphones. You log in, you pick a user name, and you send texts, selfies, and emojis to your friends. Crucially, you can find and chat with total strangers on Kik. Two of the top five internal apps are ‘Flirt!’, which gives you a list of users in your age range to, flirt with, and Match &amp; Chat, a Tinder-for-Kik that lets you swipe left or right on users and chat with the people who swipe right on you too.</a:t>
            </a:r>
          </a:p>
        </p:txBody>
      </p:sp>
      <p:sp>
        <p:nvSpPr>
          <p:cNvPr id="18438" name="Rectangle 12">
            <a:extLst>
              <a:ext uri="{FF2B5EF4-FFF2-40B4-BE49-F238E27FC236}">
                <a16:creationId xmlns:a16="http://schemas.microsoft.com/office/drawing/2014/main" id="{16BF0BE2-0BF6-4BF2-BEFA-814D8B7910AE}"/>
              </a:ext>
            </a:extLst>
          </p:cNvPr>
          <p:cNvSpPr>
            <a:spLocks noChangeArrowheads="1"/>
          </p:cNvSpPr>
          <p:nvPr/>
        </p:nvSpPr>
        <p:spPr bwMode="auto">
          <a:xfrm>
            <a:off x="395288" y="187325"/>
            <a:ext cx="47371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b="1" u="sng">
                <a:latin typeface="Arial" panose="020B0604020202020204" pitchFamily="34" charset="0"/>
              </a:rPr>
              <a:t>Anonymous chat apps</a:t>
            </a:r>
          </a:p>
        </p:txBody>
      </p:sp>
      <p:sp>
        <p:nvSpPr>
          <p:cNvPr id="2" name="Footer Placeholder 1">
            <a:extLst>
              <a:ext uri="{FF2B5EF4-FFF2-40B4-BE49-F238E27FC236}">
                <a16:creationId xmlns:a16="http://schemas.microsoft.com/office/drawing/2014/main" id="{41E9F14A-4A4C-4266-87D4-85E2F040B8AE}"/>
              </a:ext>
            </a:extLst>
          </p:cNvPr>
          <p:cNvSpPr>
            <a:spLocks noGrp="1"/>
          </p:cNvSpPr>
          <p:nvPr>
            <p:ph type="ftr" sz="quarter" idx="11"/>
          </p:nvPr>
        </p:nvSpPr>
        <p:spPr/>
        <p:txBody>
          <a:bodyPr/>
          <a:lstStyle/>
          <a:p>
            <a:pPr>
              <a:defRPr/>
            </a:pPr>
            <a:r>
              <a:rPr lang="en-GB"/>
              <a:t>Template: Parent/Carer engagement January 2018</a:t>
            </a:r>
          </a:p>
        </p:txBody>
      </p:sp>
      <p:pic>
        <p:nvPicPr>
          <p:cNvPr id="18440" name="Picture 13" descr="A screenshot of a cell phone&#10;&#10;Description generated with high confidence">
            <a:extLst>
              <a:ext uri="{FF2B5EF4-FFF2-40B4-BE49-F238E27FC236}">
                <a16:creationId xmlns:a16="http://schemas.microsoft.com/office/drawing/2014/main" id="{1DC467D3-DBB2-4D2B-A39C-E8891EAC2C7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34088" y="6513513"/>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14">
            <a:extLst>
              <a:ext uri="{FF2B5EF4-FFF2-40B4-BE49-F238E27FC236}">
                <a16:creationId xmlns:a16="http://schemas.microsoft.com/office/drawing/2014/main" id="{973DD357-7BD3-471E-9059-4848B58F2B8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018338" y="6492875"/>
            <a:ext cx="492125"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3">
            <a:extLst>
              <a:ext uri="{FF2B5EF4-FFF2-40B4-BE49-F238E27FC236}">
                <a16:creationId xmlns:a16="http://schemas.microsoft.com/office/drawing/2014/main" id="{A15C8364-1F79-427D-938F-A64949A281D3}"/>
              </a:ext>
            </a:extLst>
          </p:cNvPr>
          <p:cNvSpPr>
            <a:spLocks noChangeArrowheads="1"/>
          </p:cNvSpPr>
          <p:nvPr/>
        </p:nvSpPr>
        <p:spPr bwMode="auto">
          <a:xfrm>
            <a:off x="309563" y="1150938"/>
            <a:ext cx="806450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2400"/>
          </a:p>
          <a:p>
            <a:pPr eaLnBrk="1" hangingPunct="1">
              <a:spcBef>
                <a:spcPct val="0"/>
              </a:spcBef>
              <a:buFontTx/>
              <a:buNone/>
            </a:pPr>
            <a:endParaRPr lang="en-GB" altLang="en-US" sz="1800"/>
          </a:p>
        </p:txBody>
      </p:sp>
      <p:pic>
        <p:nvPicPr>
          <p:cNvPr id="19459" name="Picture 14">
            <a:extLst>
              <a:ext uri="{FF2B5EF4-FFF2-40B4-BE49-F238E27FC236}">
                <a16:creationId xmlns:a16="http://schemas.microsoft.com/office/drawing/2014/main" id="{3C1246E4-77D7-42A2-A18A-6F1223E9115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81750" y="1100138"/>
            <a:ext cx="231140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16">
            <a:extLst>
              <a:ext uri="{FF2B5EF4-FFF2-40B4-BE49-F238E27FC236}">
                <a16:creationId xmlns:a16="http://schemas.microsoft.com/office/drawing/2014/main" id="{A30AE158-3FE7-41B1-B2EC-A364DEE5DDC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381750" y="2570163"/>
            <a:ext cx="2311400" cy="135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18">
            <a:extLst>
              <a:ext uri="{FF2B5EF4-FFF2-40B4-BE49-F238E27FC236}">
                <a16:creationId xmlns:a16="http://schemas.microsoft.com/office/drawing/2014/main" id="{E9C3264D-2EFC-4207-B249-21EE6E0479D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951413" y="4540250"/>
            <a:ext cx="143668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TextBox 1">
            <a:extLst>
              <a:ext uri="{FF2B5EF4-FFF2-40B4-BE49-F238E27FC236}">
                <a16:creationId xmlns:a16="http://schemas.microsoft.com/office/drawing/2014/main" id="{A0BAFFA4-A712-496C-B554-3178DCF43FFE}"/>
              </a:ext>
            </a:extLst>
          </p:cNvPr>
          <p:cNvSpPr txBox="1">
            <a:spLocks noChangeArrowheads="1"/>
          </p:cNvSpPr>
          <p:nvPr/>
        </p:nvSpPr>
        <p:spPr bwMode="auto">
          <a:xfrm>
            <a:off x="395288" y="333375"/>
            <a:ext cx="40735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b="1" u="sng">
                <a:latin typeface="Arial" panose="020B0604020202020204" pitchFamily="34" charset="0"/>
              </a:rPr>
              <a:t>Report Abuse/Concerns</a:t>
            </a:r>
          </a:p>
        </p:txBody>
      </p:sp>
      <p:graphicFrame>
        <p:nvGraphicFramePr>
          <p:cNvPr id="7" name="Table 6">
            <a:extLst>
              <a:ext uri="{FF2B5EF4-FFF2-40B4-BE49-F238E27FC236}">
                <a16:creationId xmlns:a16="http://schemas.microsoft.com/office/drawing/2014/main" id="{49895AB0-513A-446A-9660-D041150DC802}"/>
              </a:ext>
            </a:extLst>
          </p:cNvPr>
          <p:cNvGraphicFramePr>
            <a:graphicFrameLocks noGrp="1"/>
          </p:cNvGraphicFramePr>
          <p:nvPr/>
        </p:nvGraphicFramePr>
        <p:xfrm>
          <a:off x="450850" y="1016000"/>
          <a:ext cx="5826125" cy="1276350"/>
        </p:xfrm>
        <a:graphic>
          <a:graphicData uri="http://schemas.openxmlformats.org/drawingml/2006/table">
            <a:tbl>
              <a:tblPr/>
              <a:tblGrid>
                <a:gridCol w="5826125">
                  <a:extLst>
                    <a:ext uri="{9D8B030D-6E8A-4147-A177-3AD203B41FA5}">
                      <a16:colId xmlns:a16="http://schemas.microsoft.com/office/drawing/2014/main" val="20000"/>
                    </a:ext>
                  </a:extLst>
                </a:gridCol>
              </a:tblGrid>
              <a:tr h="1276350">
                <a:tc>
                  <a:txBody>
                    <a:bodyPr/>
                    <a:lstStyle/>
                    <a:p>
                      <a:r>
                        <a:rPr lang="en-GB" sz="1800" b="0" dirty="0">
                          <a:latin typeface="Arial" panose="020B0604020202020204" pitchFamily="34" charset="0"/>
                          <a:cs typeface="Arial" panose="020B0604020202020204" pitchFamily="34" charset="0"/>
                        </a:rPr>
                        <a:t>Are you worried about online sexual abuse or the way someone has been communicating with you online?</a:t>
                      </a:r>
                    </a:p>
                    <a:p>
                      <a:endParaRPr lang="en-GB" sz="1800" b="0" dirty="0">
                        <a:latin typeface="Arial" panose="020B0604020202020204" pitchFamily="34" charset="0"/>
                        <a:cs typeface="Arial" panose="020B0604020202020204" pitchFamily="34" charset="0"/>
                      </a:endParaRPr>
                    </a:p>
                    <a:p>
                      <a:r>
                        <a:rPr lang="en-GB" sz="1800" b="0" dirty="0">
                          <a:latin typeface="Arial" panose="020B0604020202020204" pitchFamily="34" charset="0"/>
                          <a:cs typeface="Arial" panose="020B0604020202020204" pitchFamily="34" charset="0"/>
                          <a:hlinkClick r:id="rId6"/>
                        </a:rPr>
                        <a:t>https://www.ceop.police.uk/safety-centre/</a:t>
                      </a:r>
                      <a:r>
                        <a:rPr lang="en-GB" sz="1800" b="0" dirty="0">
                          <a:latin typeface="Arial" panose="020B0604020202020204" pitchFamily="34" charset="0"/>
                          <a:cs typeface="Arial" panose="020B0604020202020204" pitchFamily="34" charset="0"/>
                        </a:rPr>
                        <a:t> </a:t>
                      </a:r>
                    </a:p>
                  </a:txBody>
                  <a:tcPr marL="91457" marR="91457" marT="45745" marB="45745">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0000"/>
                  </a:ext>
                </a:extLst>
              </a:tr>
            </a:tbl>
          </a:graphicData>
        </a:graphic>
      </p:graphicFrame>
      <p:graphicFrame>
        <p:nvGraphicFramePr>
          <p:cNvPr id="16" name="Table 15">
            <a:extLst>
              <a:ext uri="{FF2B5EF4-FFF2-40B4-BE49-F238E27FC236}">
                <a16:creationId xmlns:a16="http://schemas.microsoft.com/office/drawing/2014/main" id="{436D6F35-C5F0-4517-9FE3-BA860AED15F2}"/>
              </a:ext>
            </a:extLst>
          </p:cNvPr>
          <p:cNvGraphicFramePr>
            <a:graphicFrameLocks noGrp="1"/>
          </p:cNvGraphicFramePr>
          <p:nvPr/>
        </p:nvGraphicFramePr>
        <p:xfrm>
          <a:off x="450850" y="2514600"/>
          <a:ext cx="5826125" cy="1463675"/>
        </p:xfrm>
        <a:graphic>
          <a:graphicData uri="http://schemas.openxmlformats.org/drawingml/2006/table">
            <a:tbl>
              <a:tblPr/>
              <a:tblGrid>
                <a:gridCol w="5826125">
                  <a:extLst>
                    <a:ext uri="{9D8B030D-6E8A-4147-A177-3AD203B41FA5}">
                      <a16:colId xmlns:a16="http://schemas.microsoft.com/office/drawing/2014/main" val="20000"/>
                    </a:ext>
                  </a:extLst>
                </a:gridCol>
              </a:tblGrid>
              <a:tr h="1463675">
                <a:tc>
                  <a:txBody>
                    <a:bodyPr/>
                    <a:lstStyle/>
                    <a:p>
                      <a:r>
                        <a:rPr lang="en-GB" sz="1800" dirty="0">
                          <a:latin typeface="Arial" panose="020B0604020202020204" pitchFamily="34" charset="0"/>
                          <a:cs typeface="Arial" panose="020B0604020202020204" pitchFamily="34" charset="0"/>
                        </a:rPr>
                        <a:t>If you are being bullied you can talk to Childline.</a:t>
                      </a:r>
                    </a:p>
                    <a:p>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hlinkClick r:id="rId7"/>
                        </a:rPr>
                        <a:t>https://www.childline.org.uk/</a:t>
                      </a:r>
                      <a:r>
                        <a:rPr lang="en-GB" sz="1800" dirty="0">
                          <a:latin typeface="Arial" panose="020B0604020202020204" pitchFamily="34" charset="0"/>
                          <a:cs typeface="Arial" panose="020B0604020202020204" pitchFamily="34" charset="0"/>
                        </a:rPr>
                        <a:t> </a:t>
                      </a:r>
                    </a:p>
                  </a:txBody>
                  <a:tcPr marL="91457" marR="91457" marT="45740" marB="45740">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0000"/>
                  </a:ext>
                </a:extLst>
              </a:tr>
            </a:tbl>
          </a:graphicData>
        </a:graphic>
      </p:graphicFrame>
      <p:sp>
        <p:nvSpPr>
          <p:cNvPr id="19475" name="TextBox 7">
            <a:extLst>
              <a:ext uri="{FF2B5EF4-FFF2-40B4-BE49-F238E27FC236}">
                <a16:creationId xmlns:a16="http://schemas.microsoft.com/office/drawing/2014/main" id="{96DF8CB6-DDA6-4547-98B7-FC3F4EBDABC1}"/>
              </a:ext>
            </a:extLst>
          </p:cNvPr>
          <p:cNvSpPr txBox="1">
            <a:spLocks noChangeArrowheads="1"/>
          </p:cNvSpPr>
          <p:nvPr/>
        </p:nvSpPr>
        <p:spPr bwMode="auto">
          <a:xfrm>
            <a:off x="450850" y="4521200"/>
            <a:ext cx="48974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rPr>
              <a:t>Don’t forget you can speak to someone at school. </a:t>
            </a:r>
          </a:p>
        </p:txBody>
      </p:sp>
      <p:sp>
        <p:nvSpPr>
          <p:cNvPr id="9" name="Footer Placeholder 8">
            <a:extLst>
              <a:ext uri="{FF2B5EF4-FFF2-40B4-BE49-F238E27FC236}">
                <a16:creationId xmlns:a16="http://schemas.microsoft.com/office/drawing/2014/main" id="{0A7F4EF2-C6A2-46F8-B894-1D932586ED4C}"/>
              </a:ext>
            </a:extLst>
          </p:cNvPr>
          <p:cNvSpPr>
            <a:spLocks noGrp="1"/>
          </p:cNvSpPr>
          <p:nvPr>
            <p:ph type="ftr" sz="quarter" idx="11"/>
          </p:nvPr>
        </p:nvSpPr>
        <p:spPr/>
        <p:txBody>
          <a:bodyPr/>
          <a:lstStyle/>
          <a:p>
            <a:pPr>
              <a:defRPr/>
            </a:pPr>
            <a:r>
              <a:rPr lang="en-GB"/>
              <a:t>Template: Parent/Carer engagement January 2018</a:t>
            </a:r>
          </a:p>
        </p:txBody>
      </p:sp>
      <p:pic>
        <p:nvPicPr>
          <p:cNvPr id="19477" name="Picture 21" descr="A screenshot of a cell phone&#10;&#10;Description generated with high confidence">
            <a:extLst>
              <a:ext uri="{FF2B5EF4-FFF2-40B4-BE49-F238E27FC236}">
                <a16:creationId xmlns:a16="http://schemas.microsoft.com/office/drawing/2014/main" id="{6FBE3C2D-12DB-4526-828B-B2935FC843D4}"/>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8" name="Picture 22">
            <a:extLst>
              <a:ext uri="{FF2B5EF4-FFF2-40B4-BE49-F238E27FC236}">
                <a16:creationId xmlns:a16="http://schemas.microsoft.com/office/drawing/2014/main" id="{02D79E49-6F2C-48B9-A93E-D93F137A6A21}"/>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Box 8">
            <a:extLst>
              <a:ext uri="{FF2B5EF4-FFF2-40B4-BE49-F238E27FC236}">
                <a16:creationId xmlns:a16="http://schemas.microsoft.com/office/drawing/2014/main" id="{3741B3A6-721D-4F77-99B6-A07C518C4AA7}"/>
              </a:ext>
            </a:extLst>
          </p:cNvPr>
          <p:cNvSpPr txBox="1">
            <a:spLocks noChangeArrowheads="1"/>
          </p:cNvSpPr>
          <p:nvPr/>
        </p:nvSpPr>
        <p:spPr bwMode="auto">
          <a:xfrm>
            <a:off x="250825" y="1554163"/>
            <a:ext cx="4464050"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3600" b="1">
                <a:latin typeface="Arial" panose="020B0604020202020204" pitchFamily="34" charset="0"/>
              </a:rPr>
              <a:t>Sexting/revenge porn</a:t>
            </a:r>
          </a:p>
        </p:txBody>
      </p:sp>
      <p:sp>
        <p:nvSpPr>
          <p:cNvPr id="21507" name="TextBox 9">
            <a:extLst>
              <a:ext uri="{FF2B5EF4-FFF2-40B4-BE49-F238E27FC236}">
                <a16:creationId xmlns:a16="http://schemas.microsoft.com/office/drawing/2014/main" id="{E8BB497C-6800-47F9-9CB7-A80D2C1F6F02}"/>
              </a:ext>
            </a:extLst>
          </p:cNvPr>
          <p:cNvSpPr txBox="1">
            <a:spLocks noChangeArrowheads="1"/>
          </p:cNvSpPr>
          <p:nvPr/>
        </p:nvSpPr>
        <p:spPr bwMode="auto">
          <a:xfrm>
            <a:off x="755650" y="2986088"/>
            <a:ext cx="42862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3600" b="1">
                <a:latin typeface="Arial" panose="020B0604020202020204" pitchFamily="34" charset="0"/>
              </a:rPr>
              <a:t>Sextortion</a:t>
            </a:r>
          </a:p>
        </p:txBody>
      </p:sp>
      <p:sp>
        <p:nvSpPr>
          <p:cNvPr id="21508" name="TextBox 10">
            <a:extLst>
              <a:ext uri="{FF2B5EF4-FFF2-40B4-BE49-F238E27FC236}">
                <a16:creationId xmlns:a16="http://schemas.microsoft.com/office/drawing/2014/main" id="{852C8041-DF8A-4FE9-BC55-9380ACD7F5D4}"/>
              </a:ext>
            </a:extLst>
          </p:cNvPr>
          <p:cNvSpPr txBox="1">
            <a:spLocks noChangeArrowheads="1"/>
          </p:cNvSpPr>
          <p:nvPr/>
        </p:nvSpPr>
        <p:spPr bwMode="auto">
          <a:xfrm>
            <a:off x="3819525" y="3668713"/>
            <a:ext cx="446563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3600" b="1">
                <a:latin typeface="Arial" panose="020B0604020202020204" pitchFamily="34" charset="0"/>
              </a:rPr>
              <a:t>Cyberbullying</a:t>
            </a:r>
          </a:p>
        </p:txBody>
      </p:sp>
      <p:sp>
        <p:nvSpPr>
          <p:cNvPr id="21509" name="TextBox 11">
            <a:extLst>
              <a:ext uri="{FF2B5EF4-FFF2-40B4-BE49-F238E27FC236}">
                <a16:creationId xmlns:a16="http://schemas.microsoft.com/office/drawing/2014/main" id="{069D2CC7-C236-4C63-925B-3ABF60E62563}"/>
              </a:ext>
            </a:extLst>
          </p:cNvPr>
          <p:cNvSpPr txBox="1">
            <a:spLocks noChangeArrowheads="1"/>
          </p:cNvSpPr>
          <p:nvPr/>
        </p:nvSpPr>
        <p:spPr bwMode="auto">
          <a:xfrm>
            <a:off x="1290638" y="5419725"/>
            <a:ext cx="33940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3600" b="1">
                <a:latin typeface="Arial" panose="020B0604020202020204" pitchFamily="34" charset="0"/>
              </a:rPr>
              <a:t>Trolling</a:t>
            </a:r>
          </a:p>
        </p:txBody>
      </p:sp>
      <p:sp>
        <p:nvSpPr>
          <p:cNvPr id="21510" name="TextBox 12">
            <a:extLst>
              <a:ext uri="{FF2B5EF4-FFF2-40B4-BE49-F238E27FC236}">
                <a16:creationId xmlns:a16="http://schemas.microsoft.com/office/drawing/2014/main" id="{1AF89316-956E-413E-950E-3F60F5D90797}"/>
              </a:ext>
            </a:extLst>
          </p:cNvPr>
          <p:cNvSpPr txBox="1">
            <a:spLocks noChangeArrowheads="1"/>
          </p:cNvSpPr>
          <p:nvPr/>
        </p:nvSpPr>
        <p:spPr bwMode="auto">
          <a:xfrm>
            <a:off x="4859338" y="5157788"/>
            <a:ext cx="39751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3600" b="1">
                <a:latin typeface="Arial" panose="020B0604020202020204" pitchFamily="34" charset="0"/>
              </a:rPr>
              <a:t>Self-trolling</a:t>
            </a:r>
          </a:p>
        </p:txBody>
      </p:sp>
      <p:sp>
        <p:nvSpPr>
          <p:cNvPr id="21511" name="TextBox 13">
            <a:extLst>
              <a:ext uri="{FF2B5EF4-FFF2-40B4-BE49-F238E27FC236}">
                <a16:creationId xmlns:a16="http://schemas.microsoft.com/office/drawing/2014/main" id="{4D75B89D-5D30-4890-BC5B-F439EB407CE0}"/>
              </a:ext>
            </a:extLst>
          </p:cNvPr>
          <p:cNvSpPr txBox="1">
            <a:spLocks noChangeArrowheads="1"/>
          </p:cNvSpPr>
          <p:nvPr/>
        </p:nvSpPr>
        <p:spPr bwMode="auto">
          <a:xfrm>
            <a:off x="363538" y="404813"/>
            <a:ext cx="83121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800" b="1" u="sng">
                <a:latin typeface="Arial" panose="020B0604020202020204" pitchFamily="34" charset="0"/>
              </a:rPr>
              <a:t>Common Issues</a:t>
            </a:r>
          </a:p>
        </p:txBody>
      </p:sp>
      <p:sp>
        <p:nvSpPr>
          <p:cNvPr id="21512" name="TextBox 14">
            <a:extLst>
              <a:ext uri="{FF2B5EF4-FFF2-40B4-BE49-F238E27FC236}">
                <a16:creationId xmlns:a16="http://schemas.microsoft.com/office/drawing/2014/main" id="{965F02CA-BB5E-490F-A1DF-9CFA9BDABBF8}"/>
              </a:ext>
            </a:extLst>
          </p:cNvPr>
          <p:cNvSpPr txBox="1">
            <a:spLocks noChangeArrowheads="1"/>
          </p:cNvSpPr>
          <p:nvPr/>
        </p:nvSpPr>
        <p:spPr bwMode="auto">
          <a:xfrm>
            <a:off x="250825" y="4221163"/>
            <a:ext cx="27368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3600" b="1">
                <a:latin typeface="Arial" panose="020B0604020202020204" pitchFamily="34" charset="0"/>
              </a:rPr>
              <a:t>Grooming</a:t>
            </a:r>
          </a:p>
        </p:txBody>
      </p:sp>
      <p:sp>
        <p:nvSpPr>
          <p:cNvPr id="21513" name="TextBox 1">
            <a:extLst>
              <a:ext uri="{FF2B5EF4-FFF2-40B4-BE49-F238E27FC236}">
                <a16:creationId xmlns:a16="http://schemas.microsoft.com/office/drawing/2014/main" id="{1811398F-7670-4C8E-ACD5-BB2B409B44F1}"/>
              </a:ext>
            </a:extLst>
          </p:cNvPr>
          <p:cNvSpPr txBox="1">
            <a:spLocks noChangeArrowheads="1"/>
          </p:cNvSpPr>
          <p:nvPr/>
        </p:nvSpPr>
        <p:spPr bwMode="auto">
          <a:xfrm>
            <a:off x="4941888" y="1860550"/>
            <a:ext cx="3975100"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3600" b="1">
                <a:latin typeface="Arial" panose="020B0604020202020204" pitchFamily="34" charset="0"/>
              </a:rPr>
              <a:t>Emotional health and well being</a:t>
            </a:r>
          </a:p>
        </p:txBody>
      </p:sp>
      <p:sp>
        <p:nvSpPr>
          <p:cNvPr id="21514" name="Rectangle 4">
            <a:extLst>
              <a:ext uri="{FF2B5EF4-FFF2-40B4-BE49-F238E27FC236}">
                <a16:creationId xmlns:a16="http://schemas.microsoft.com/office/drawing/2014/main" id="{FD519E28-4056-4381-9793-0B33C814952B}"/>
              </a:ext>
            </a:extLst>
          </p:cNvPr>
          <p:cNvSpPr>
            <a:spLocks noChangeArrowheads="1"/>
          </p:cNvSpPr>
          <p:nvPr/>
        </p:nvSpPr>
        <p:spPr bwMode="auto">
          <a:xfrm>
            <a:off x="363538" y="1020763"/>
            <a:ext cx="79216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i="1">
                <a:solidFill>
                  <a:srgbClr val="FF0000"/>
                </a:solidFill>
                <a:latin typeface="Arial" panose="020B0604020202020204" pitchFamily="34" charset="0"/>
              </a:rPr>
              <a:t>( focus as appropriate/add/delete/amend)</a:t>
            </a:r>
          </a:p>
        </p:txBody>
      </p:sp>
      <p:sp>
        <p:nvSpPr>
          <p:cNvPr id="7" name="Footer Placeholder 6">
            <a:extLst>
              <a:ext uri="{FF2B5EF4-FFF2-40B4-BE49-F238E27FC236}">
                <a16:creationId xmlns:a16="http://schemas.microsoft.com/office/drawing/2014/main" id="{39112C47-2A72-4660-AE33-08BD0A3BF544}"/>
              </a:ext>
            </a:extLst>
          </p:cNvPr>
          <p:cNvSpPr>
            <a:spLocks noGrp="1"/>
          </p:cNvSpPr>
          <p:nvPr>
            <p:ph type="ftr" sz="quarter" idx="11"/>
          </p:nvPr>
        </p:nvSpPr>
        <p:spPr/>
        <p:txBody>
          <a:bodyPr/>
          <a:lstStyle/>
          <a:p>
            <a:pPr>
              <a:defRPr/>
            </a:pPr>
            <a:r>
              <a:rPr lang="en-GB"/>
              <a:t>Template: Parent/Carer engagement January 2018</a:t>
            </a:r>
          </a:p>
        </p:txBody>
      </p:sp>
      <p:pic>
        <p:nvPicPr>
          <p:cNvPr id="21516" name="Picture 15" descr="A screenshot of a cell phone&#10;&#10;Description generated with high confidence">
            <a:extLst>
              <a:ext uri="{FF2B5EF4-FFF2-40B4-BE49-F238E27FC236}">
                <a16:creationId xmlns:a16="http://schemas.microsoft.com/office/drawing/2014/main" id="{BE003A05-B0AC-4129-814D-BAF2EF06301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7" name="Picture 16">
            <a:extLst>
              <a:ext uri="{FF2B5EF4-FFF2-40B4-BE49-F238E27FC236}">
                <a16:creationId xmlns:a16="http://schemas.microsoft.com/office/drawing/2014/main" id="{0AF82FEF-D394-4A6D-95E9-D9F4A8A4637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6DE3A457-822D-433F-9798-DAA07C043F3A}"/>
              </a:ext>
            </a:extLst>
          </p:cNvPr>
          <p:cNvSpPr txBox="1"/>
          <p:nvPr/>
        </p:nvSpPr>
        <p:spPr>
          <a:xfrm>
            <a:off x="468313" y="498475"/>
            <a:ext cx="8280400" cy="5668963"/>
          </a:xfrm>
          <a:prstGeom prst="rect">
            <a:avLst/>
          </a:prstGeom>
          <a:noFill/>
        </p:spPr>
        <p:txBody>
          <a:bodyPr>
            <a:spAutoFit/>
          </a:bodyPr>
          <a:lstStyle/>
          <a:p>
            <a:pPr eaLnBrk="1" fontAlgn="auto" hangingPunct="1">
              <a:spcBef>
                <a:spcPts val="0"/>
              </a:spcBef>
              <a:spcAft>
                <a:spcPts val="0"/>
              </a:spcAft>
              <a:defRPr/>
            </a:pPr>
            <a:r>
              <a:rPr lang="en-GB" sz="2000" b="1" u="sng" dirty="0"/>
              <a:t>Cyberbullying</a:t>
            </a:r>
          </a:p>
          <a:p>
            <a:pPr eaLnBrk="1" fontAlgn="auto" hangingPunct="1">
              <a:spcBef>
                <a:spcPts val="0"/>
              </a:spcBef>
              <a:spcAft>
                <a:spcPts val="0"/>
              </a:spcAft>
              <a:defRPr/>
            </a:pPr>
            <a:endParaRPr lang="en-GB" sz="2000" b="1" dirty="0"/>
          </a:p>
          <a:p>
            <a:pPr eaLnBrk="1" fontAlgn="auto" hangingPunct="1">
              <a:spcBef>
                <a:spcPts val="0"/>
              </a:spcBef>
              <a:spcAft>
                <a:spcPts val="0"/>
              </a:spcAft>
              <a:defRPr/>
            </a:pPr>
            <a:r>
              <a:rPr lang="en-GB" sz="2000" dirty="0"/>
              <a:t>‘</a:t>
            </a:r>
            <a:r>
              <a:rPr lang="en-GB" sz="1600" dirty="0"/>
              <a:t>Cyberbullying is bullying that takes place over digital devices like mobile phones, computers, and tablets. Cyberbullying can occur through SMS, text and apps, or online in social media, forums, or gaming where people can view, participate in, or share content. Cyberbullying includes sending, posting, or sharing negative, harmful, false, or mean content about someone else. It can include sharing personal or private information about someone else causing embarrassment or humiliation. Some cyberbullying crosses the line into unlawful or criminal behaviour</a:t>
            </a:r>
            <a:r>
              <a:rPr lang="en-GB" sz="1600"/>
              <a:t>.’ </a:t>
            </a:r>
            <a:endParaRPr lang="en-GB" sz="1200" i="1" dirty="0"/>
          </a:p>
          <a:p>
            <a:pPr eaLnBrk="1" fontAlgn="auto" hangingPunct="1">
              <a:spcBef>
                <a:spcPts val="0"/>
              </a:spcBef>
              <a:spcAft>
                <a:spcPts val="0"/>
              </a:spcAft>
              <a:defRPr/>
            </a:pPr>
            <a:endParaRPr lang="en-GB" sz="1600" dirty="0"/>
          </a:p>
          <a:p>
            <a:pPr eaLnBrk="1" fontAlgn="auto" hangingPunct="1">
              <a:spcBef>
                <a:spcPts val="0"/>
              </a:spcBef>
              <a:spcAft>
                <a:spcPts val="0"/>
              </a:spcAft>
              <a:defRPr/>
            </a:pPr>
            <a:r>
              <a:rPr lang="en-GB" sz="1600" dirty="0"/>
              <a:t>The most common places where cyberbullying occurs are:</a:t>
            </a:r>
          </a:p>
          <a:p>
            <a:pPr marL="285750" indent="-285750" eaLnBrk="1" fontAlgn="auto" hangingPunct="1">
              <a:spcBef>
                <a:spcPts val="0"/>
              </a:spcBef>
              <a:spcAft>
                <a:spcPts val="0"/>
              </a:spcAft>
              <a:buFont typeface="Arial" panose="020B0604020202020204" pitchFamily="34" charset="0"/>
              <a:buChar char="•"/>
              <a:defRPr/>
            </a:pPr>
            <a:r>
              <a:rPr lang="en-GB" sz="1600" dirty="0"/>
              <a:t>Social Media sites such as Facebook, Instagram, Snapchat and Twitter</a:t>
            </a:r>
          </a:p>
          <a:p>
            <a:pPr marL="285750" indent="-285750" eaLnBrk="1" fontAlgn="auto" hangingPunct="1">
              <a:spcBef>
                <a:spcPts val="0"/>
              </a:spcBef>
              <a:spcAft>
                <a:spcPts val="0"/>
              </a:spcAft>
              <a:buFont typeface="Arial" panose="020B0604020202020204" pitchFamily="34" charset="0"/>
              <a:buChar char="•"/>
              <a:defRPr/>
            </a:pPr>
            <a:r>
              <a:rPr lang="en-GB" sz="1600" dirty="0"/>
              <a:t>SMS (Short Message Service) also known as text messages sent through devices</a:t>
            </a:r>
          </a:p>
          <a:p>
            <a:pPr marL="285750" indent="-285750" eaLnBrk="1" fontAlgn="auto" hangingPunct="1">
              <a:spcBef>
                <a:spcPts val="0"/>
              </a:spcBef>
              <a:spcAft>
                <a:spcPts val="0"/>
              </a:spcAft>
              <a:buFont typeface="Arial" panose="020B0604020202020204" pitchFamily="34" charset="0"/>
              <a:buChar char="•"/>
              <a:defRPr/>
            </a:pPr>
            <a:r>
              <a:rPr lang="en-GB" sz="1600" dirty="0"/>
              <a:t>Instant Message (via devices, email provider services, apps and social media messaging features)</a:t>
            </a:r>
          </a:p>
          <a:p>
            <a:pPr marL="285750" indent="-285750" eaLnBrk="1" fontAlgn="auto" hangingPunct="1">
              <a:spcBef>
                <a:spcPts val="0"/>
              </a:spcBef>
              <a:spcAft>
                <a:spcPts val="0"/>
              </a:spcAft>
              <a:buFont typeface="Arial" panose="020B0604020202020204" pitchFamily="34" charset="0"/>
              <a:buChar char="•"/>
              <a:defRPr/>
            </a:pPr>
            <a:r>
              <a:rPr lang="en-GB" sz="1600" dirty="0"/>
              <a:t>Email</a:t>
            </a:r>
          </a:p>
          <a:p>
            <a:pPr eaLnBrk="1" fontAlgn="auto" hangingPunct="1">
              <a:lnSpc>
                <a:spcPct val="80000"/>
              </a:lnSpc>
              <a:spcBef>
                <a:spcPts val="0"/>
              </a:spcBef>
              <a:spcAft>
                <a:spcPts val="0"/>
              </a:spcAft>
              <a:defRPr/>
            </a:pPr>
            <a:endParaRPr lang="en-GB" sz="1600" dirty="0">
              <a:latin typeface="+mn-lt"/>
              <a:cs typeface="+mn-cs"/>
            </a:endParaRPr>
          </a:p>
          <a:p>
            <a:pPr algn="r" eaLnBrk="1" fontAlgn="auto" hangingPunct="1">
              <a:lnSpc>
                <a:spcPct val="80000"/>
              </a:lnSpc>
              <a:spcBef>
                <a:spcPts val="0"/>
              </a:spcBef>
              <a:spcAft>
                <a:spcPts val="0"/>
              </a:spcAft>
              <a:defRPr/>
            </a:pPr>
            <a:endParaRPr lang="en-GB" sz="1200" b="1" i="1" dirty="0">
              <a:cs typeface="+mn-cs"/>
            </a:endParaRPr>
          </a:p>
          <a:p>
            <a:pPr eaLnBrk="1" fontAlgn="auto" hangingPunct="1">
              <a:lnSpc>
                <a:spcPct val="80000"/>
              </a:lnSpc>
              <a:spcBef>
                <a:spcPts val="0"/>
              </a:spcBef>
              <a:spcAft>
                <a:spcPts val="0"/>
              </a:spcAft>
              <a:defRPr/>
            </a:pPr>
            <a:r>
              <a:rPr lang="en-GB" i="1" dirty="0">
                <a:cs typeface="+mn-cs"/>
              </a:rPr>
              <a:t>Remember cyberbullying happens ‘in and out of the school gates’.  It doesn’t stop at the end of the school day, it can happen 24 / 7 in a child or young person’s own bedroom and can have an audience of millions.</a:t>
            </a:r>
          </a:p>
          <a:p>
            <a:pPr eaLnBrk="1" fontAlgn="auto" hangingPunct="1">
              <a:lnSpc>
                <a:spcPct val="80000"/>
              </a:lnSpc>
              <a:spcBef>
                <a:spcPts val="0"/>
              </a:spcBef>
              <a:spcAft>
                <a:spcPts val="0"/>
              </a:spcAft>
              <a:defRPr/>
            </a:pPr>
            <a:endParaRPr lang="en-GB" i="1" dirty="0">
              <a:cs typeface="+mn-cs"/>
            </a:endParaRPr>
          </a:p>
          <a:p>
            <a:pPr eaLnBrk="1" fontAlgn="auto" hangingPunct="1">
              <a:lnSpc>
                <a:spcPct val="80000"/>
              </a:lnSpc>
              <a:spcBef>
                <a:spcPts val="0"/>
              </a:spcBef>
              <a:spcAft>
                <a:spcPts val="0"/>
              </a:spcAft>
              <a:defRPr/>
            </a:pPr>
            <a:endParaRPr lang="en-GB" i="1" dirty="0">
              <a:cs typeface="+mn-cs"/>
            </a:endParaRPr>
          </a:p>
        </p:txBody>
      </p:sp>
      <p:sp>
        <p:nvSpPr>
          <p:cNvPr id="2" name="Footer Placeholder 1">
            <a:extLst>
              <a:ext uri="{FF2B5EF4-FFF2-40B4-BE49-F238E27FC236}">
                <a16:creationId xmlns:a16="http://schemas.microsoft.com/office/drawing/2014/main" id="{6BADC888-B7BA-469D-9D08-B45E7A39D316}"/>
              </a:ext>
            </a:extLst>
          </p:cNvPr>
          <p:cNvSpPr>
            <a:spLocks noGrp="1"/>
          </p:cNvSpPr>
          <p:nvPr>
            <p:ph type="ftr" sz="quarter" idx="11"/>
          </p:nvPr>
        </p:nvSpPr>
        <p:spPr/>
        <p:txBody>
          <a:bodyPr/>
          <a:lstStyle/>
          <a:p>
            <a:pPr>
              <a:defRPr/>
            </a:pPr>
            <a:r>
              <a:rPr lang="en-GB"/>
              <a:t>Template: Parent/Carer engagement January 2018</a:t>
            </a:r>
          </a:p>
        </p:txBody>
      </p:sp>
      <p:pic>
        <p:nvPicPr>
          <p:cNvPr id="23556" name="Picture 6" descr="A screenshot of a cell phone&#10;&#10;Description generated with high confidence">
            <a:extLst>
              <a:ext uri="{FF2B5EF4-FFF2-40B4-BE49-F238E27FC236}">
                <a16:creationId xmlns:a16="http://schemas.microsoft.com/office/drawing/2014/main" id="{EC87BA91-C3E5-487F-8DFD-1B17C65B983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7">
            <a:extLst>
              <a:ext uri="{FF2B5EF4-FFF2-40B4-BE49-F238E27FC236}">
                <a16:creationId xmlns:a16="http://schemas.microsoft.com/office/drawing/2014/main" id="{D3BA16A0-733F-468E-B22A-1B97DD4CB08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8">
            <a:extLst>
              <a:ext uri="{FF2B5EF4-FFF2-40B4-BE49-F238E27FC236}">
                <a16:creationId xmlns:a16="http://schemas.microsoft.com/office/drawing/2014/main" id="{94C7DB7F-B506-4BE5-B4EE-A4D255845469}"/>
              </a:ext>
            </a:extLst>
          </p:cNvPr>
          <p:cNvSpPr>
            <a:spLocks noChangeArrowheads="1"/>
          </p:cNvSpPr>
          <p:nvPr/>
        </p:nvSpPr>
        <p:spPr bwMode="auto">
          <a:xfrm>
            <a:off x="179388" y="260350"/>
            <a:ext cx="8964612" cy="584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b="1" u="sng">
                <a:latin typeface="Arial" panose="020B0604020202020204" pitchFamily="34" charset="0"/>
              </a:rPr>
              <a:t>Legal Implications</a:t>
            </a:r>
          </a:p>
          <a:p>
            <a:pPr eaLnBrk="1" hangingPunct="1">
              <a:spcBef>
                <a:spcPct val="0"/>
              </a:spcBef>
              <a:buFontTx/>
              <a:buNone/>
            </a:pPr>
            <a:br>
              <a:rPr lang="en-GB" altLang="en-US" sz="1800">
                <a:latin typeface="Arial" panose="020B0604020202020204" pitchFamily="34" charset="0"/>
              </a:rPr>
            </a:br>
            <a:r>
              <a:rPr lang="en-GB" altLang="en-US" sz="1800">
                <a:latin typeface="Arial" panose="020B0604020202020204" pitchFamily="34" charset="0"/>
              </a:rPr>
              <a:t>Guidelines on prosecuting cases involving communications sent via social media</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The Crown prosecution service has released guidelines (Dec 2013) around cases involving communications sent via social media. These guidelines explain how these communications will be considered under current law and include four reasons why somebody may get into trouble for behaviour using new technologies (e.g. social networking, blogs, emails, mobile phones etc):</a:t>
            </a:r>
          </a:p>
          <a:p>
            <a:pPr eaLnBrk="1" hangingPunct="1">
              <a:spcBef>
                <a:spcPct val="0"/>
              </a:spcBef>
              <a:buFontTx/>
              <a:buNone/>
            </a:pPr>
            <a:endParaRPr lang="en-GB" altLang="en-US" sz="1800"/>
          </a:p>
          <a:p>
            <a:pPr eaLnBrk="1" hangingPunct="1">
              <a:spcBef>
                <a:spcPct val="0"/>
              </a:spcBef>
              <a:buFontTx/>
              <a:buNone/>
            </a:pPr>
            <a:endParaRPr lang="en-GB" altLang="en-US" sz="1800"/>
          </a:p>
          <a:p>
            <a:pPr eaLnBrk="1" hangingPunct="1">
              <a:spcBef>
                <a:spcPct val="0"/>
              </a:spcBef>
              <a:buFontTx/>
              <a:buNone/>
            </a:pPr>
            <a:r>
              <a:rPr lang="en-GB" altLang="en-US" sz="1800" b="1" u="sng">
                <a:latin typeface="Arial" panose="020B0604020202020204" pitchFamily="34" charset="0"/>
              </a:rPr>
              <a:t>Credible threats</a:t>
            </a:r>
          </a:p>
          <a:p>
            <a:pPr eaLnBrk="1" hangingPunct="1">
              <a:spcBef>
                <a:spcPct val="0"/>
              </a:spcBef>
              <a:buFontTx/>
              <a:buNone/>
            </a:pPr>
            <a:r>
              <a:rPr lang="en-GB" altLang="en-US" sz="1800">
                <a:latin typeface="Arial" panose="020B0604020202020204" pitchFamily="34" charset="0"/>
              </a:rPr>
              <a:t>If a threat is made towards a person or to damage property and it is believed that  threat may be carried out</a:t>
            </a:r>
          </a:p>
          <a:p>
            <a:pPr eaLnBrk="1" hangingPunct="1">
              <a:spcBef>
                <a:spcPct val="0"/>
              </a:spcBef>
              <a:buFontTx/>
              <a:buNone/>
            </a:pPr>
            <a:r>
              <a:rPr lang="en-GB" altLang="en-US" sz="1200">
                <a:latin typeface="Arial" panose="020B0604020202020204" pitchFamily="34" charset="0"/>
              </a:rPr>
              <a:t> </a:t>
            </a:r>
          </a:p>
          <a:p>
            <a:pPr eaLnBrk="1" hangingPunct="1">
              <a:spcBef>
                <a:spcPct val="0"/>
              </a:spcBef>
              <a:buFontTx/>
              <a:buNone/>
            </a:pPr>
            <a:r>
              <a:rPr lang="en-GB" altLang="en-US" sz="1800" b="1" u="sng">
                <a:latin typeface="Arial" panose="020B0604020202020204" pitchFamily="34" charset="0"/>
              </a:rPr>
              <a:t>Communications targeting specific individuals</a:t>
            </a:r>
          </a:p>
          <a:p>
            <a:pPr eaLnBrk="1" hangingPunct="1">
              <a:spcBef>
                <a:spcPct val="0"/>
              </a:spcBef>
              <a:buFontTx/>
              <a:buNone/>
            </a:pPr>
            <a:r>
              <a:rPr lang="en-GB" altLang="en-US" sz="1800">
                <a:latin typeface="Arial" panose="020B0604020202020204" pitchFamily="34" charset="0"/>
              </a:rPr>
              <a:t>This can include communications (text, pictures, videos etc) sent by more than one person (e.g. cyberbullying / trolling by lots of people aimed at one person) or sent to more than one person (e.g. cyberbullying / trolling a group of people</a:t>
            </a:r>
            <a:r>
              <a:rPr lang="en-GB" altLang="en-US" sz="1600">
                <a:latin typeface="Arial" panose="020B0604020202020204" pitchFamily="34" charset="0"/>
              </a:rPr>
              <a:t>)</a:t>
            </a:r>
          </a:p>
          <a:p>
            <a:pPr eaLnBrk="1" hangingPunct="1">
              <a:spcBef>
                <a:spcPct val="0"/>
              </a:spcBef>
              <a:buFontTx/>
              <a:buNone/>
            </a:pPr>
            <a:br>
              <a:rPr lang="en-GB" altLang="en-US" sz="1800"/>
            </a:br>
            <a:endParaRPr lang="en-GB" altLang="en-US" sz="1800"/>
          </a:p>
        </p:txBody>
      </p:sp>
      <p:sp>
        <p:nvSpPr>
          <p:cNvPr id="2" name="Footer Placeholder 1">
            <a:extLst>
              <a:ext uri="{FF2B5EF4-FFF2-40B4-BE49-F238E27FC236}">
                <a16:creationId xmlns:a16="http://schemas.microsoft.com/office/drawing/2014/main" id="{0EFF5F6B-A0EF-4FB6-B7AA-B50841A4D966}"/>
              </a:ext>
            </a:extLst>
          </p:cNvPr>
          <p:cNvSpPr>
            <a:spLocks noGrp="1"/>
          </p:cNvSpPr>
          <p:nvPr>
            <p:ph type="ftr" sz="quarter" idx="11"/>
          </p:nvPr>
        </p:nvSpPr>
        <p:spPr/>
        <p:txBody>
          <a:bodyPr/>
          <a:lstStyle/>
          <a:p>
            <a:pPr>
              <a:defRPr/>
            </a:pPr>
            <a:r>
              <a:rPr lang="en-GB"/>
              <a:t>Template: Parent/Carer engagement January 2018</a:t>
            </a:r>
          </a:p>
        </p:txBody>
      </p:sp>
      <p:pic>
        <p:nvPicPr>
          <p:cNvPr id="24580" name="Picture 6" descr="A screenshot of a cell phone&#10;&#10;Description generated with high confidence">
            <a:extLst>
              <a:ext uri="{FF2B5EF4-FFF2-40B4-BE49-F238E27FC236}">
                <a16:creationId xmlns:a16="http://schemas.microsoft.com/office/drawing/2014/main" id="{AD454C6B-B94B-404E-B182-417589D841D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7">
            <a:extLst>
              <a:ext uri="{FF2B5EF4-FFF2-40B4-BE49-F238E27FC236}">
                <a16:creationId xmlns:a16="http://schemas.microsoft.com/office/drawing/2014/main" id="{CA23EE44-C59C-4C22-9531-6B8B29E7505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8">
            <a:extLst>
              <a:ext uri="{FF2B5EF4-FFF2-40B4-BE49-F238E27FC236}">
                <a16:creationId xmlns:a16="http://schemas.microsoft.com/office/drawing/2014/main" id="{9CCF0062-3B11-44F8-8F45-4CD434DE1FB3}"/>
              </a:ext>
            </a:extLst>
          </p:cNvPr>
          <p:cNvSpPr>
            <a:spLocks noChangeArrowheads="1"/>
          </p:cNvSpPr>
          <p:nvPr/>
        </p:nvSpPr>
        <p:spPr bwMode="auto">
          <a:xfrm>
            <a:off x="323850" y="549275"/>
            <a:ext cx="8496300"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b="1">
                <a:solidFill>
                  <a:schemeClr val="bg1"/>
                </a:solidFill>
              </a:rPr>
              <a:t> </a:t>
            </a:r>
            <a:r>
              <a:rPr lang="en-GB" altLang="en-US" sz="2000" b="1" u="sng">
                <a:solidFill>
                  <a:srgbClr val="000000"/>
                </a:solidFill>
                <a:latin typeface="Arial" panose="020B0604020202020204" pitchFamily="34" charset="0"/>
              </a:rPr>
              <a:t>Legal Implications</a:t>
            </a:r>
          </a:p>
          <a:p>
            <a:pPr eaLnBrk="1" hangingPunct="1">
              <a:spcBef>
                <a:spcPct val="0"/>
              </a:spcBef>
              <a:buFontTx/>
              <a:buNone/>
            </a:pPr>
            <a:br>
              <a:rPr lang="en-GB" altLang="en-US" sz="1800">
                <a:solidFill>
                  <a:srgbClr val="000000"/>
                </a:solidFill>
                <a:latin typeface="Arial" panose="020B0604020202020204" pitchFamily="34" charset="0"/>
              </a:rPr>
            </a:br>
            <a:r>
              <a:rPr lang="en-GB" altLang="en-US" sz="1800">
                <a:solidFill>
                  <a:srgbClr val="000000"/>
                </a:solidFill>
                <a:latin typeface="Arial" panose="020B0604020202020204" pitchFamily="34" charset="0"/>
              </a:rPr>
              <a:t>Guidelines on prosecuting cases involving communications sent via social media</a:t>
            </a:r>
          </a:p>
          <a:p>
            <a:pPr eaLnBrk="1" hangingPunct="1">
              <a:spcBef>
                <a:spcPct val="0"/>
              </a:spcBef>
              <a:buFontTx/>
              <a:buNone/>
            </a:pPr>
            <a:endParaRPr lang="en-GB" altLang="en-US" sz="1800" b="1" u="sng">
              <a:solidFill>
                <a:srgbClr val="000000"/>
              </a:solidFill>
              <a:latin typeface="Arial" panose="020B0604020202020204" pitchFamily="34" charset="0"/>
            </a:endParaRPr>
          </a:p>
          <a:p>
            <a:pPr eaLnBrk="1" hangingPunct="1">
              <a:spcBef>
                <a:spcPct val="0"/>
              </a:spcBef>
              <a:buFontTx/>
              <a:buNone/>
            </a:pPr>
            <a:endParaRPr lang="en-GB" altLang="en-US" sz="1800" b="1" u="sng">
              <a:solidFill>
                <a:srgbClr val="000000"/>
              </a:solidFill>
              <a:latin typeface="Arial" panose="020B0604020202020204" pitchFamily="34" charset="0"/>
            </a:endParaRPr>
          </a:p>
          <a:p>
            <a:pPr eaLnBrk="1" hangingPunct="1">
              <a:spcBef>
                <a:spcPct val="0"/>
              </a:spcBef>
              <a:buFontTx/>
              <a:buNone/>
            </a:pPr>
            <a:r>
              <a:rPr lang="en-GB" altLang="en-US" sz="1800" b="1" u="sng">
                <a:latin typeface="Arial" panose="020B0604020202020204" pitchFamily="34" charset="0"/>
              </a:rPr>
              <a:t>Breach of court orders</a:t>
            </a:r>
          </a:p>
          <a:p>
            <a:pPr eaLnBrk="1" hangingPunct="1">
              <a:spcBef>
                <a:spcPct val="0"/>
              </a:spcBef>
              <a:buFontTx/>
              <a:buNone/>
            </a:pPr>
            <a:r>
              <a:rPr lang="en-GB" altLang="en-US" sz="1800">
                <a:latin typeface="Arial" panose="020B0604020202020204" pitchFamily="34" charset="0"/>
              </a:rPr>
              <a:t>If a judge has made an order that certain information or pictures should not be shared online and then it is shared</a:t>
            </a:r>
          </a:p>
          <a:p>
            <a:pPr eaLnBrk="1" hangingPunct="1">
              <a:spcBef>
                <a:spcPct val="0"/>
              </a:spcBef>
              <a:buFontTx/>
              <a:buNone/>
            </a:pPr>
            <a:r>
              <a:rPr lang="en-GB" altLang="en-US" sz="1800">
                <a:latin typeface="Arial" panose="020B0604020202020204" pitchFamily="34" charset="0"/>
              </a:rPr>
              <a:t> </a:t>
            </a:r>
          </a:p>
          <a:p>
            <a:pPr eaLnBrk="1" hangingPunct="1">
              <a:spcBef>
                <a:spcPct val="0"/>
              </a:spcBef>
              <a:buFontTx/>
              <a:buNone/>
            </a:pPr>
            <a:r>
              <a:rPr lang="en-GB" altLang="en-US" sz="1800" b="1" u="sng">
                <a:latin typeface="Arial" panose="020B0604020202020204" pitchFamily="34" charset="0"/>
              </a:rPr>
              <a:t>Communications which are grossly offensive, indecent, obscene or false</a:t>
            </a:r>
          </a:p>
          <a:p>
            <a:pPr eaLnBrk="1" hangingPunct="1">
              <a:spcBef>
                <a:spcPct val="0"/>
              </a:spcBef>
              <a:buFontTx/>
              <a:buNone/>
            </a:pPr>
            <a:r>
              <a:rPr lang="en-GB" altLang="en-US" sz="1800">
                <a:latin typeface="Arial" panose="020B0604020202020204" pitchFamily="34" charset="0"/>
              </a:rPr>
              <a:t>Most of these communications will fall into one of the first three, this one is for really bad communications – NB the offence is actually sending the communication – nobody needs to have seen it once sent</a:t>
            </a:r>
          </a:p>
        </p:txBody>
      </p:sp>
      <p:sp>
        <p:nvSpPr>
          <p:cNvPr id="2" name="Footer Placeholder 1">
            <a:extLst>
              <a:ext uri="{FF2B5EF4-FFF2-40B4-BE49-F238E27FC236}">
                <a16:creationId xmlns:a16="http://schemas.microsoft.com/office/drawing/2014/main" id="{C8EAEDC4-D4FA-45F1-87E7-B37ACFB4D0FB}"/>
              </a:ext>
            </a:extLst>
          </p:cNvPr>
          <p:cNvSpPr>
            <a:spLocks noGrp="1"/>
          </p:cNvSpPr>
          <p:nvPr>
            <p:ph type="ftr" sz="quarter" idx="11"/>
          </p:nvPr>
        </p:nvSpPr>
        <p:spPr/>
        <p:txBody>
          <a:bodyPr/>
          <a:lstStyle/>
          <a:p>
            <a:pPr>
              <a:defRPr/>
            </a:pPr>
            <a:r>
              <a:rPr lang="en-GB"/>
              <a:t>Template: Parent/Carer engagement January 2018</a:t>
            </a:r>
          </a:p>
        </p:txBody>
      </p:sp>
      <p:pic>
        <p:nvPicPr>
          <p:cNvPr id="25604" name="Picture 6" descr="A screenshot of a cell phone&#10;&#10;Description generated with high confidence">
            <a:extLst>
              <a:ext uri="{FF2B5EF4-FFF2-40B4-BE49-F238E27FC236}">
                <a16:creationId xmlns:a16="http://schemas.microsoft.com/office/drawing/2014/main" id="{8BA73531-5F6D-45A8-BF9A-8B7DF1A47B2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Picture 7">
            <a:extLst>
              <a:ext uri="{FF2B5EF4-FFF2-40B4-BE49-F238E27FC236}">
                <a16:creationId xmlns:a16="http://schemas.microsoft.com/office/drawing/2014/main" id="{2E2D5A25-EAC1-4157-ADB2-3D3455A5526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a:extLst>
              <a:ext uri="{FF2B5EF4-FFF2-40B4-BE49-F238E27FC236}">
                <a16:creationId xmlns:a16="http://schemas.microsoft.com/office/drawing/2014/main" id="{46BD2BE8-7976-4148-84CA-9D5E6544379C}"/>
              </a:ext>
            </a:extLst>
          </p:cNvPr>
          <p:cNvSpPr txBox="1">
            <a:spLocks noChangeArrowheads="1"/>
          </p:cNvSpPr>
          <p:nvPr/>
        </p:nvSpPr>
        <p:spPr bwMode="auto">
          <a:xfrm>
            <a:off x="379413" y="908050"/>
            <a:ext cx="8496300" cy="2305050"/>
          </a:xfrm>
          <a:prstGeom prst="rect">
            <a:avLst/>
          </a:prstGeom>
          <a:noFill/>
          <a:ln>
            <a:miter lim="800000"/>
            <a:headEnd/>
            <a:tailEnd/>
          </a:ln>
        </p:spPr>
        <p:txBody>
          <a:bodyPr/>
          <a:lstStyle/>
          <a:p>
            <a:pPr eaLnBrk="1" fontAlgn="auto" hangingPunct="1">
              <a:spcBef>
                <a:spcPts val="0"/>
              </a:spcBef>
              <a:spcAft>
                <a:spcPts val="0"/>
              </a:spcAft>
              <a:defRPr/>
            </a:pPr>
            <a:r>
              <a:rPr lang="en-GB" sz="1600" dirty="0"/>
              <a:t>Sexting is when someone shares sexual, naked or semi-naked images or videos of themselves or others, or sends sexually explicit messages.</a:t>
            </a:r>
          </a:p>
          <a:p>
            <a:pPr eaLnBrk="1" fontAlgn="auto" hangingPunct="1">
              <a:spcBef>
                <a:spcPts val="0"/>
              </a:spcBef>
              <a:spcAft>
                <a:spcPts val="0"/>
              </a:spcAft>
              <a:defRPr/>
            </a:pPr>
            <a:r>
              <a:rPr lang="en-GB" sz="1600" dirty="0"/>
              <a:t>They can be sent using mobiles, tablets, smartphones, laptops - any device that allows you to share media and messages-</a:t>
            </a:r>
            <a:r>
              <a:rPr lang="en-GB" sz="1600" i="1" dirty="0"/>
              <a:t>rf NSPCC</a:t>
            </a:r>
            <a:r>
              <a:rPr lang="en-GB" sz="1600" dirty="0"/>
              <a:t>.</a:t>
            </a:r>
            <a:r>
              <a:rPr lang="en-GB" dirty="0"/>
              <a:t> </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b="1" u="sng" dirty="0"/>
              <a:t>Is sexting against the law?</a:t>
            </a:r>
          </a:p>
          <a:p>
            <a:pPr eaLnBrk="1" fontAlgn="auto" hangingPunct="1">
              <a:spcBef>
                <a:spcPts val="0"/>
              </a:spcBef>
              <a:spcAft>
                <a:spcPts val="0"/>
              </a:spcAft>
              <a:defRPr/>
            </a:pPr>
            <a:br>
              <a:rPr lang="en-GB" sz="1600" dirty="0"/>
            </a:br>
            <a:r>
              <a:rPr lang="en-GB" sz="1600" b="1" dirty="0"/>
              <a:t>Having sexting photos, text messages or videos on your phone or computer:</a:t>
            </a:r>
            <a:br>
              <a:rPr lang="en-GB" sz="1600" dirty="0"/>
            </a:br>
            <a:r>
              <a:rPr lang="en-GB" sz="1600" dirty="0"/>
              <a:t>If you are under the age of 18, the law sees you as a child. Therefore, if you have any indecent images or videos of somebody who is under 18 you would technically be in possession of an indecent image of a child – even if you are the same age. This is an offence under the Protection of Children Act 1978 and the Criminal Justice Act 1988.  </a:t>
            </a:r>
          </a:p>
          <a:p>
            <a:pPr eaLnBrk="1" fontAlgn="auto" hangingPunct="1">
              <a:spcBef>
                <a:spcPts val="0"/>
              </a:spcBef>
              <a:spcAft>
                <a:spcPts val="0"/>
              </a:spcAft>
              <a:defRPr/>
            </a:pPr>
            <a:endParaRPr lang="en-GB" sz="1600" dirty="0"/>
          </a:p>
          <a:p>
            <a:pPr eaLnBrk="1" fontAlgn="auto" hangingPunct="1">
              <a:spcBef>
                <a:spcPts val="0"/>
              </a:spcBef>
              <a:spcAft>
                <a:spcPts val="0"/>
              </a:spcAft>
              <a:defRPr/>
            </a:pPr>
            <a:r>
              <a:rPr lang="en-GB" sz="1600" b="1" dirty="0"/>
              <a:t>Sending sexting photos or videos </a:t>
            </a:r>
            <a:br>
              <a:rPr lang="en-GB" sz="1600" dirty="0"/>
            </a:br>
            <a:r>
              <a:rPr lang="en-GB" sz="1600" dirty="0"/>
              <a:t>If you are under 18 and you send, upload or forward indecent images or videos onto friends or boyfriends/girlfriends, this would also be breaking the law, even if they are photos of yourself ('selfies').</a:t>
            </a:r>
          </a:p>
          <a:p>
            <a:pPr eaLnBrk="1" fontAlgn="auto" hangingPunct="1">
              <a:spcBef>
                <a:spcPts val="0"/>
              </a:spcBef>
              <a:spcAft>
                <a:spcPts val="0"/>
              </a:spcAft>
              <a:defRPr/>
            </a:pPr>
            <a:endParaRPr lang="en-GB" sz="1600" dirty="0"/>
          </a:p>
          <a:p>
            <a:pPr eaLnBrk="1" fontAlgn="auto" hangingPunct="1">
              <a:spcBef>
                <a:spcPts val="0"/>
              </a:spcBef>
              <a:spcAft>
                <a:spcPts val="0"/>
              </a:spcAft>
              <a:defRPr/>
            </a:pPr>
            <a:r>
              <a:rPr lang="en-GB" sz="1600" dirty="0">
                <a:hlinkClick r:id="rId2"/>
              </a:rPr>
              <a:t>http://www.telegraph.co.uk/news/uknews/crime/11840985/Teenage-boy-added-to-police-database-for-sexting.html</a:t>
            </a:r>
            <a:endParaRPr lang="en-GB" sz="1600" dirty="0"/>
          </a:p>
          <a:p>
            <a:pPr eaLnBrk="1" fontAlgn="auto" hangingPunct="1">
              <a:spcBef>
                <a:spcPts val="0"/>
              </a:spcBef>
              <a:spcAft>
                <a:spcPts val="0"/>
              </a:spcAft>
              <a:defRPr/>
            </a:pPr>
            <a:endParaRPr lang="en-GB" dirty="0"/>
          </a:p>
          <a:p>
            <a:pPr marL="342900" indent="-342900" eaLnBrk="1" fontAlgn="auto" hangingPunct="1">
              <a:spcBef>
                <a:spcPct val="20000"/>
              </a:spcBef>
              <a:spcAft>
                <a:spcPts val="0"/>
              </a:spcAft>
              <a:defRPr/>
            </a:pPr>
            <a:r>
              <a:rPr lang="en-US" b="1" dirty="0"/>
              <a:t>				</a:t>
            </a:r>
            <a:endParaRPr lang="en-US" b="1" i="1" dirty="0"/>
          </a:p>
        </p:txBody>
      </p:sp>
      <p:sp>
        <p:nvSpPr>
          <p:cNvPr id="26627" name="TextBox 11">
            <a:extLst>
              <a:ext uri="{FF2B5EF4-FFF2-40B4-BE49-F238E27FC236}">
                <a16:creationId xmlns:a16="http://schemas.microsoft.com/office/drawing/2014/main" id="{245304A3-681A-456D-8C93-DA410B217938}"/>
              </a:ext>
            </a:extLst>
          </p:cNvPr>
          <p:cNvSpPr txBox="1">
            <a:spLocks noChangeArrowheads="1"/>
          </p:cNvSpPr>
          <p:nvPr/>
        </p:nvSpPr>
        <p:spPr bwMode="auto">
          <a:xfrm>
            <a:off x="395288" y="333375"/>
            <a:ext cx="63373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b="1" u="sng">
                <a:latin typeface="Arial" panose="020B0604020202020204" pitchFamily="34" charset="0"/>
              </a:rPr>
              <a:t>Sexting</a:t>
            </a:r>
          </a:p>
        </p:txBody>
      </p:sp>
      <p:sp>
        <p:nvSpPr>
          <p:cNvPr id="2" name="Footer Placeholder 1">
            <a:extLst>
              <a:ext uri="{FF2B5EF4-FFF2-40B4-BE49-F238E27FC236}">
                <a16:creationId xmlns:a16="http://schemas.microsoft.com/office/drawing/2014/main" id="{E4144887-28D4-4471-B5F9-6A6CDE0DC274}"/>
              </a:ext>
            </a:extLst>
          </p:cNvPr>
          <p:cNvSpPr>
            <a:spLocks noGrp="1"/>
          </p:cNvSpPr>
          <p:nvPr>
            <p:ph type="ftr" sz="quarter" idx="11"/>
          </p:nvPr>
        </p:nvSpPr>
        <p:spPr/>
        <p:txBody>
          <a:bodyPr/>
          <a:lstStyle/>
          <a:p>
            <a:pPr>
              <a:defRPr/>
            </a:pPr>
            <a:r>
              <a:rPr lang="en-GB"/>
              <a:t>Template: Parent/Carer engagement January 2018</a:t>
            </a:r>
          </a:p>
        </p:txBody>
      </p:sp>
      <p:pic>
        <p:nvPicPr>
          <p:cNvPr id="26629" name="Picture 6" descr="A screenshot of a cell phone&#10;&#10;Description generated with high confidence">
            <a:extLst>
              <a:ext uri="{FF2B5EF4-FFF2-40B4-BE49-F238E27FC236}">
                <a16:creationId xmlns:a16="http://schemas.microsoft.com/office/drawing/2014/main" id="{BD6E17EC-B808-4A86-A311-794328E26E6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0" name="Picture 7">
            <a:extLst>
              <a:ext uri="{FF2B5EF4-FFF2-40B4-BE49-F238E27FC236}">
                <a16:creationId xmlns:a16="http://schemas.microsoft.com/office/drawing/2014/main" id="{6F93339A-7CF8-49D7-B6FD-E2A72E893BE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39F9DEB0-FA99-4652-8CEF-A5ECE71F3B3A}"/>
              </a:ext>
            </a:extLst>
          </p:cNvPr>
          <p:cNvSpPr txBox="1"/>
          <p:nvPr/>
        </p:nvSpPr>
        <p:spPr>
          <a:xfrm>
            <a:off x="6804025" y="2520950"/>
            <a:ext cx="2232025" cy="922338"/>
          </a:xfrm>
          <a:prstGeom prst="rect">
            <a:avLst/>
          </a:prstGeom>
          <a:noFill/>
        </p:spPr>
        <p:txBody>
          <a:bodyPr>
            <a:spAutoFit/>
          </a:bodyPr>
          <a:lstStyle/>
          <a:p>
            <a:pPr eaLnBrk="1" fontAlgn="auto" hangingPunct="1">
              <a:spcBef>
                <a:spcPts val="0"/>
              </a:spcBef>
              <a:spcAft>
                <a:spcPts val="0"/>
              </a:spcAft>
              <a:defRPr/>
            </a:pPr>
            <a:r>
              <a:rPr lang="en-GB" kern="0" dirty="0">
                <a:latin typeface="Arial"/>
                <a:cs typeface="+mn-cs"/>
              </a:rPr>
              <a:t>What is posted online can stay with you for ever!</a:t>
            </a:r>
          </a:p>
        </p:txBody>
      </p:sp>
      <p:pic>
        <p:nvPicPr>
          <p:cNvPr id="27651" name="Picture 3">
            <a:extLst>
              <a:ext uri="{FF2B5EF4-FFF2-40B4-BE49-F238E27FC236}">
                <a16:creationId xmlns:a16="http://schemas.microsoft.com/office/drawing/2014/main" id="{0614CFFA-1C80-4465-B58E-5FA3C68663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9054" t="37799" r="35980" b="18001"/>
          <a:stretch>
            <a:fillRect/>
          </a:stretch>
        </p:blipFill>
        <p:spPr bwMode="auto">
          <a:xfrm>
            <a:off x="5121275" y="3455988"/>
            <a:ext cx="3770313" cy="268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2" name="Rectangle 1">
            <a:extLst>
              <a:ext uri="{FF2B5EF4-FFF2-40B4-BE49-F238E27FC236}">
                <a16:creationId xmlns:a16="http://schemas.microsoft.com/office/drawing/2014/main" id="{C8C58196-767A-47BB-8C8E-13B15E39FB22}"/>
              </a:ext>
            </a:extLst>
          </p:cNvPr>
          <p:cNvSpPr>
            <a:spLocks noChangeArrowheads="1"/>
          </p:cNvSpPr>
          <p:nvPr/>
        </p:nvSpPr>
        <p:spPr bwMode="auto">
          <a:xfrm>
            <a:off x="441325" y="1196975"/>
            <a:ext cx="5975350"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rPr>
              <a:t>However, as of January 2016 in England and Wales, if a young person is found creating or sharing images, the police can choose to record that a crime has been committed but that taking formal action isn't in the public interest.</a:t>
            </a:r>
          </a:p>
          <a:p>
            <a:pPr eaLnBrk="1" hangingPunct="1">
              <a:spcBef>
                <a:spcPct val="0"/>
              </a:spcBef>
              <a:buFontTx/>
              <a:buNone/>
            </a:pPr>
            <a:r>
              <a:rPr lang="en-GB" altLang="en-US" sz="1800">
                <a:latin typeface="Arial" panose="020B0604020202020204" pitchFamily="34" charset="0"/>
              </a:rPr>
              <a:t>Crimes recorded this way are unlikely to appear on future records or checks, unless the young person has been involved in other similar activities which may indicate that they're a risk.</a:t>
            </a:r>
          </a:p>
          <a:p>
            <a:pPr eaLnBrk="1" hangingPunct="1">
              <a:spcBef>
                <a:spcPct val="0"/>
              </a:spcBef>
              <a:buFontTx/>
              <a:buNone/>
            </a:pPr>
            <a:endParaRPr lang="en-GB" altLang="en-US" sz="1800"/>
          </a:p>
          <a:p>
            <a:pPr eaLnBrk="1" hangingPunct="1">
              <a:spcBef>
                <a:spcPct val="0"/>
              </a:spcBef>
              <a:buFontTx/>
              <a:buNone/>
            </a:pPr>
            <a:r>
              <a:rPr lang="en-GB" altLang="en-US" sz="1400" i="1">
                <a:solidFill>
                  <a:srgbClr val="FF0000"/>
                </a:solidFill>
                <a:latin typeface="Arial" panose="020B0604020202020204" pitchFamily="34" charset="0"/>
              </a:rPr>
              <a:t>( your educational establishment’s policy </a:t>
            </a:r>
          </a:p>
          <a:p>
            <a:pPr eaLnBrk="1" hangingPunct="1">
              <a:spcBef>
                <a:spcPct val="0"/>
              </a:spcBef>
              <a:buFontTx/>
              <a:buNone/>
            </a:pPr>
            <a:r>
              <a:rPr lang="en-GB" altLang="en-US" sz="1400" i="1">
                <a:solidFill>
                  <a:srgbClr val="FF0000"/>
                </a:solidFill>
                <a:latin typeface="Arial" panose="020B0604020202020204" pitchFamily="34" charset="0"/>
              </a:rPr>
              <a:t>and procedure for dealing with these instances</a:t>
            </a:r>
          </a:p>
          <a:p>
            <a:pPr eaLnBrk="1" hangingPunct="1">
              <a:spcBef>
                <a:spcPct val="0"/>
              </a:spcBef>
              <a:buFontTx/>
              <a:buNone/>
            </a:pPr>
            <a:r>
              <a:rPr lang="en-GB" altLang="en-US" sz="1400" i="1">
                <a:solidFill>
                  <a:srgbClr val="FF0000"/>
                </a:solidFill>
                <a:latin typeface="Arial" panose="020B0604020202020204" pitchFamily="34" charset="0"/>
              </a:rPr>
              <a:t>may need to be reinforced at this point)</a:t>
            </a:r>
          </a:p>
          <a:p>
            <a:pPr eaLnBrk="1" hangingPunct="1">
              <a:spcBef>
                <a:spcPct val="0"/>
              </a:spcBef>
              <a:buFontTx/>
              <a:buNone/>
            </a:pPr>
            <a:endParaRPr lang="en-GB" altLang="en-US" sz="1800"/>
          </a:p>
        </p:txBody>
      </p:sp>
      <p:sp>
        <p:nvSpPr>
          <p:cNvPr id="27653" name="Rectangle 2">
            <a:extLst>
              <a:ext uri="{FF2B5EF4-FFF2-40B4-BE49-F238E27FC236}">
                <a16:creationId xmlns:a16="http://schemas.microsoft.com/office/drawing/2014/main" id="{D1BA2466-F49B-43ED-AC6A-BA823D23F2D5}"/>
              </a:ext>
            </a:extLst>
          </p:cNvPr>
          <p:cNvSpPr>
            <a:spLocks noChangeArrowheads="1"/>
          </p:cNvSpPr>
          <p:nvPr/>
        </p:nvSpPr>
        <p:spPr bwMode="auto">
          <a:xfrm>
            <a:off x="412750" y="549275"/>
            <a:ext cx="11112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b="1" u="sng">
                <a:latin typeface="Arial" panose="020B0604020202020204" pitchFamily="34" charset="0"/>
              </a:rPr>
              <a:t>Sexting</a:t>
            </a:r>
          </a:p>
        </p:txBody>
      </p:sp>
      <p:sp>
        <p:nvSpPr>
          <p:cNvPr id="5" name="Footer Placeholder 4">
            <a:extLst>
              <a:ext uri="{FF2B5EF4-FFF2-40B4-BE49-F238E27FC236}">
                <a16:creationId xmlns:a16="http://schemas.microsoft.com/office/drawing/2014/main" id="{2924739E-693B-4B80-98EA-03FC9372FFD3}"/>
              </a:ext>
            </a:extLst>
          </p:cNvPr>
          <p:cNvSpPr>
            <a:spLocks noGrp="1"/>
          </p:cNvSpPr>
          <p:nvPr>
            <p:ph type="ftr" sz="quarter" idx="11"/>
          </p:nvPr>
        </p:nvSpPr>
        <p:spPr/>
        <p:txBody>
          <a:bodyPr/>
          <a:lstStyle/>
          <a:p>
            <a:pPr>
              <a:defRPr/>
            </a:pPr>
            <a:r>
              <a:rPr lang="en-GB"/>
              <a:t>Template: Parent/Carer engagement January 2018</a:t>
            </a:r>
          </a:p>
        </p:txBody>
      </p:sp>
      <p:pic>
        <p:nvPicPr>
          <p:cNvPr id="27655" name="Picture 8" descr="A screenshot of a cell phone&#10;&#10;Description generated with high confidence">
            <a:extLst>
              <a:ext uri="{FF2B5EF4-FFF2-40B4-BE49-F238E27FC236}">
                <a16:creationId xmlns:a16="http://schemas.microsoft.com/office/drawing/2014/main" id="{121E6D34-FFBB-41FC-85D5-27E8C17AFD4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6" name="Picture 9">
            <a:extLst>
              <a:ext uri="{FF2B5EF4-FFF2-40B4-BE49-F238E27FC236}">
                <a16:creationId xmlns:a16="http://schemas.microsoft.com/office/drawing/2014/main" id="{429B90A7-8EE7-4BD0-8A00-F32174F968D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8">
            <a:extLst>
              <a:ext uri="{FF2B5EF4-FFF2-40B4-BE49-F238E27FC236}">
                <a16:creationId xmlns:a16="http://schemas.microsoft.com/office/drawing/2014/main" id="{9AB31CEE-5AE0-4C08-9946-E2FF2925B4FD}"/>
              </a:ext>
            </a:extLst>
          </p:cNvPr>
          <p:cNvSpPr>
            <a:spLocks noChangeArrowheads="1"/>
          </p:cNvSpPr>
          <p:nvPr/>
        </p:nvSpPr>
        <p:spPr bwMode="auto">
          <a:xfrm>
            <a:off x="539750" y="981075"/>
            <a:ext cx="8208963"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latin typeface="Arial" panose="020B0604020202020204" pitchFamily="34" charset="0"/>
              </a:rPr>
              <a:t>Six out of 10 teenagers say they have been asked for sexual images or videos.</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Of those questioned, 40% said they had created a sexual image or video, and about a quarter said they had sent one to someone else by text.</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"It is almost becoming the norm that a young person in a relationship should share an explicit image of themselves.’’</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For the survey, NSPCC and ChildLine spoke to 450 teenagers from across the country.</a:t>
            </a:r>
          </a:p>
          <a:p>
            <a:pPr eaLnBrk="1" hangingPunct="1">
              <a:spcBef>
                <a:spcPct val="0"/>
              </a:spcBef>
              <a:buFontTx/>
              <a:buNone/>
            </a:pPr>
            <a:r>
              <a:rPr lang="en-GB" altLang="en-US" sz="1800">
                <a:latin typeface="Arial" panose="020B0604020202020204" pitchFamily="34" charset="0"/>
              </a:rPr>
              <a:t>Of those who had sent an image or video to someone else by text, 58% said the image had been sent to a boyfriend or girlfriend, but a third said they had sent it to someone they knew online but had never met. </a:t>
            </a:r>
          </a:p>
          <a:p>
            <a:pPr eaLnBrk="1" hangingPunct="1">
              <a:spcBef>
                <a:spcPct val="0"/>
              </a:spcBef>
              <a:buFontTx/>
              <a:buNone/>
            </a:pPr>
            <a:r>
              <a:rPr lang="en-GB" altLang="en-US" sz="1800">
                <a:latin typeface="Arial" panose="020B0604020202020204" pitchFamily="34" charset="0"/>
              </a:rPr>
              <a:t>About 15% said they had sent the material to a stranger. </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Of those who said they had sent a photo to someone, 20% said it had then been shared with other people, while 28% said they did not know if their picture had been shared with anyone else.</a:t>
            </a:r>
          </a:p>
          <a:p>
            <a:pPr eaLnBrk="1" hangingPunct="1">
              <a:spcBef>
                <a:spcPct val="0"/>
              </a:spcBef>
              <a:buFontTx/>
              <a:buNone/>
            </a:pPr>
            <a:endParaRPr lang="en-GB" altLang="en-US" sz="1800"/>
          </a:p>
          <a:p>
            <a:pPr eaLnBrk="1" hangingPunct="1">
              <a:spcBef>
                <a:spcPct val="0"/>
              </a:spcBef>
              <a:buFontTx/>
              <a:buNone/>
            </a:pPr>
            <a:endParaRPr lang="en-GB" altLang="en-US" sz="1800"/>
          </a:p>
        </p:txBody>
      </p:sp>
      <p:sp>
        <p:nvSpPr>
          <p:cNvPr id="29699" name="TextBox 9">
            <a:extLst>
              <a:ext uri="{FF2B5EF4-FFF2-40B4-BE49-F238E27FC236}">
                <a16:creationId xmlns:a16="http://schemas.microsoft.com/office/drawing/2014/main" id="{CE69A856-55B7-4EA8-BC7B-B1D8C55E0C02}"/>
              </a:ext>
            </a:extLst>
          </p:cNvPr>
          <p:cNvSpPr txBox="1">
            <a:spLocks noChangeArrowheads="1"/>
          </p:cNvSpPr>
          <p:nvPr/>
        </p:nvSpPr>
        <p:spPr bwMode="auto">
          <a:xfrm>
            <a:off x="468313" y="404813"/>
            <a:ext cx="8280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b="1" u="sng">
                <a:latin typeface="Arial" panose="020B0604020202020204" pitchFamily="34" charset="0"/>
              </a:rPr>
              <a:t>Sexting -NSPCC/ChildLine survey</a:t>
            </a:r>
          </a:p>
        </p:txBody>
      </p:sp>
      <p:sp>
        <p:nvSpPr>
          <p:cNvPr id="2" name="Footer Placeholder 1">
            <a:extLst>
              <a:ext uri="{FF2B5EF4-FFF2-40B4-BE49-F238E27FC236}">
                <a16:creationId xmlns:a16="http://schemas.microsoft.com/office/drawing/2014/main" id="{747878AA-022A-40D8-89DB-2BA95D3F7949}"/>
              </a:ext>
            </a:extLst>
          </p:cNvPr>
          <p:cNvSpPr>
            <a:spLocks noGrp="1"/>
          </p:cNvSpPr>
          <p:nvPr>
            <p:ph type="ftr" sz="quarter" idx="11"/>
          </p:nvPr>
        </p:nvSpPr>
        <p:spPr/>
        <p:txBody>
          <a:bodyPr/>
          <a:lstStyle/>
          <a:p>
            <a:pPr>
              <a:defRPr/>
            </a:pPr>
            <a:r>
              <a:rPr lang="en-GB"/>
              <a:t>Template: Parent/Carer engagement January 2018</a:t>
            </a:r>
          </a:p>
        </p:txBody>
      </p:sp>
      <p:pic>
        <p:nvPicPr>
          <p:cNvPr id="29701" name="Picture 6" descr="A screenshot of a cell phone&#10;&#10;Description generated with high confidence">
            <a:extLst>
              <a:ext uri="{FF2B5EF4-FFF2-40B4-BE49-F238E27FC236}">
                <a16:creationId xmlns:a16="http://schemas.microsoft.com/office/drawing/2014/main" id="{37B4C28D-F848-4440-8FD7-8A53E32D63E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2" name="Picture 7">
            <a:extLst>
              <a:ext uri="{FF2B5EF4-FFF2-40B4-BE49-F238E27FC236}">
                <a16:creationId xmlns:a16="http://schemas.microsoft.com/office/drawing/2014/main" id="{AE1F1D62-A2EF-44AC-A368-7EC3D8BD443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79947D4-8910-417C-A30F-0753714B5AF8}"/>
              </a:ext>
            </a:extLst>
          </p:cNvPr>
          <p:cNvSpPr txBox="1"/>
          <p:nvPr/>
        </p:nvSpPr>
        <p:spPr>
          <a:xfrm>
            <a:off x="395288" y="260350"/>
            <a:ext cx="8424862" cy="5940425"/>
          </a:xfrm>
          <a:prstGeom prst="rect">
            <a:avLst/>
          </a:prstGeom>
          <a:noFill/>
        </p:spPr>
        <p:txBody>
          <a:bodyPr>
            <a:spAutoFit/>
          </a:bodyPr>
          <a:lstStyle/>
          <a:p>
            <a:pPr eaLnBrk="1" fontAlgn="auto" hangingPunct="1">
              <a:spcBef>
                <a:spcPts val="0"/>
              </a:spcBef>
              <a:spcAft>
                <a:spcPts val="0"/>
              </a:spcAft>
              <a:defRPr/>
            </a:pPr>
            <a:r>
              <a:rPr lang="en-GB" sz="2000" b="1" u="sng" dirty="0"/>
              <a:t>Revenge Porn</a:t>
            </a:r>
          </a:p>
          <a:p>
            <a:pPr eaLnBrk="1" fontAlgn="auto" hangingPunct="1">
              <a:spcBef>
                <a:spcPts val="0"/>
              </a:spcBef>
              <a:spcAft>
                <a:spcPts val="0"/>
              </a:spcAft>
              <a:defRPr/>
            </a:pPr>
            <a:endParaRPr lang="en-GB" b="1" u="sng" dirty="0"/>
          </a:p>
          <a:p>
            <a:pPr eaLnBrk="1" fontAlgn="auto" hangingPunct="1">
              <a:spcBef>
                <a:spcPts val="0"/>
              </a:spcBef>
              <a:spcAft>
                <a:spcPts val="0"/>
              </a:spcAft>
              <a:defRPr/>
            </a:pPr>
            <a:r>
              <a:rPr lang="en-GB" dirty="0">
                <a:cs typeface="+mn-cs"/>
              </a:rPr>
              <a:t>The malicious disclosure of private sexual photographs and films without the consent of the person featured.</a:t>
            </a:r>
          </a:p>
          <a:p>
            <a:pPr eaLnBrk="1" fontAlgn="auto" hangingPunct="1">
              <a:spcBef>
                <a:spcPts val="0"/>
              </a:spcBef>
              <a:spcAft>
                <a:spcPts val="0"/>
              </a:spcAft>
              <a:defRPr/>
            </a:pPr>
            <a:endParaRPr lang="en-GB" dirty="0">
              <a:cs typeface="+mn-cs"/>
            </a:endParaRPr>
          </a:p>
          <a:p>
            <a:pPr marL="285750" indent="-285750" eaLnBrk="1" fontAlgn="auto" hangingPunct="1">
              <a:spcBef>
                <a:spcPts val="0"/>
              </a:spcBef>
              <a:spcAft>
                <a:spcPts val="0"/>
              </a:spcAft>
              <a:buFont typeface="Arial" panose="020B0604020202020204" pitchFamily="34" charset="0"/>
              <a:buChar char="•"/>
              <a:defRPr/>
            </a:pPr>
            <a:r>
              <a:rPr lang="en-GB" dirty="0">
                <a:cs typeface="+mn-cs"/>
              </a:rPr>
              <a:t>‘Revenge porn’ is a growing trend in the UK </a:t>
            </a:r>
            <a:r>
              <a:rPr lang="en-GB" sz="1400" i="1" dirty="0">
                <a:solidFill>
                  <a:srgbClr val="FF0000"/>
                </a:solidFill>
                <a:cs typeface="+mn-cs"/>
              </a:rPr>
              <a:t>( update with suitable news story)</a:t>
            </a:r>
            <a:endParaRPr lang="en-GB" dirty="0">
              <a:cs typeface="+mn-cs"/>
            </a:endParaRPr>
          </a:p>
          <a:p>
            <a:pPr eaLnBrk="1" fontAlgn="auto" hangingPunct="1">
              <a:spcBef>
                <a:spcPts val="0"/>
              </a:spcBef>
              <a:spcAft>
                <a:spcPts val="0"/>
              </a:spcAft>
              <a:defRPr/>
            </a:pPr>
            <a:r>
              <a:rPr lang="en-GB" i="1" dirty="0">
                <a:cs typeface="+mn-cs"/>
              </a:rPr>
              <a:t>      200 cases: </a:t>
            </a:r>
          </a:p>
          <a:p>
            <a:pPr eaLnBrk="1" fontAlgn="auto" hangingPunct="1">
              <a:spcBef>
                <a:spcPts val="0"/>
              </a:spcBef>
              <a:spcAft>
                <a:spcPts val="0"/>
              </a:spcAft>
              <a:defRPr/>
            </a:pPr>
            <a:r>
              <a:rPr lang="en-GB" i="1" dirty="0">
                <a:cs typeface="+mn-cs"/>
              </a:rPr>
              <a:t>      http://www.bbc.co.uk/news/uk-england-south-yorkshire-42240932</a:t>
            </a:r>
          </a:p>
          <a:p>
            <a:pPr marL="285750" indent="-285750" eaLnBrk="1" fontAlgn="auto" hangingPunct="1">
              <a:spcBef>
                <a:spcPts val="0"/>
              </a:spcBef>
              <a:spcAft>
                <a:spcPts val="0"/>
              </a:spcAft>
              <a:buFont typeface="Arial" panose="020B0604020202020204" pitchFamily="34" charset="0"/>
              <a:buChar char="•"/>
              <a:defRPr/>
            </a:pPr>
            <a:endParaRPr lang="en-GB" dirty="0">
              <a:cs typeface="+mn-cs"/>
            </a:endParaRPr>
          </a:p>
          <a:p>
            <a:pPr marL="285750" indent="-285750" eaLnBrk="1" fontAlgn="auto" hangingPunct="1">
              <a:spcBef>
                <a:spcPts val="0"/>
              </a:spcBef>
              <a:spcAft>
                <a:spcPts val="0"/>
              </a:spcAft>
              <a:buFont typeface="Arial" panose="020B0604020202020204" pitchFamily="34" charset="0"/>
              <a:buChar char="•"/>
              <a:defRPr/>
            </a:pPr>
            <a:r>
              <a:rPr lang="en-GB" dirty="0">
                <a:cs typeface="+mn-cs"/>
              </a:rPr>
              <a:t>Again, pictures can be impossible to remove having an extremely negative impact on careers and relationships </a:t>
            </a:r>
          </a:p>
          <a:p>
            <a:pPr marL="285750" indent="-285750" eaLnBrk="1" fontAlgn="auto" hangingPunct="1">
              <a:spcBef>
                <a:spcPts val="0"/>
              </a:spcBef>
              <a:spcAft>
                <a:spcPts val="0"/>
              </a:spcAft>
              <a:buFont typeface="Arial" panose="020B0604020202020204" pitchFamily="34" charset="0"/>
              <a:buChar char="•"/>
              <a:defRPr/>
            </a:pPr>
            <a:endParaRPr lang="en-GB" dirty="0">
              <a:cs typeface="+mn-cs"/>
            </a:endParaRPr>
          </a:p>
          <a:p>
            <a:pPr marL="285750" indent="-285750" eaLnBrk="1" fontAlgn="auto" hangingPunct="1">
              <a:spcBef>
                <a:spcPts val="0"/>
              </a:spcBef>
              <a:spcAft>
                <a:spcPts val="0"/>
              </a:spcAft>
              <a:buFont typeface="Arial" panose="020B0604020202020204" pitchFamily="34" charset="0"/>
              <a:buChar char="•"/>
              <a:defRPr/>
            </a:pPr>
            <a:r>
              <a:rPr lang="en-GB" dirty="0">
                <a:cs typeface="+mn-cs"/>
              </a:rPr>
              <a:t>If the victim is under 18, it will still be an offence under the protection of children act </a:t>
            </a:r>
          </a:p>
          <a:p>
            <a:pPr marL="285750" indent="-285750" eaLnBrk="1" fontAlgn="auto" hangingPunct="1">
              <a:spcBef>
                <a:spcPts val="0"/>
              </a:spcBef>
              <a:spcAft>
                <a:spcPts val="0"/>
              </a:spcAft>
              <a:buFont typeface="Arial" panose="020B0604020202020204" pitchFamily="34" charset="0"/>
              <a:buChar char="•"/>
              <a:defRPr/>
            </a:pPr>
            <a:endParaRPr lang="en-GB" dirty="0">
              <a:cs typeface="+mn-cs"/>
            </a:endParaRPr>
          </a:p>
          <a:p>
            <a:pPr marL="285750" indent="-285750" eaLnBrk="1" fontAlgn="auto" hangingPunct="1">
              <a:spcBef>
                <a:spcPts val="0"/>
              </a:spcBef>
              <a:spcAft>
                <a:spcPts val="0"/>
              </a:spcAft>
              <a:buFont typeface="Arial" panose="020B0604020202020204" pitchFamily="34" charset="0"/>
              <a:buChar char="•"/>
              <a:defRPr/>
            </a:pPr>
            <a:r>
              <a:rPr lang="en-GB" dirty="0">
                <a:cs typeface="+mn-cs"/>
              </a:rPr>
              <a:t>Criminal Justice and Courts Act 2015:</a:t>
            </a:r>
            <a:endParaRPr lang="en-GB" sz="1050" dirty="0">
              <a:solidFill>
                <a:srgbClr val="000000"/>
              </a:solidFill>
              <a:cs typeface="+mn-cs"/>
            </a:endParaRPr>
          </a:p>
          <a:p>
            <a:pPr eaLnBrk="1" fontAlgn="auto" hangingPunct="1">
              <a:spcBef>
                <a:spcPts val="0"/>
              </a:spcBef>
              <a:spcAft>
                <a:spcPts val="0"/>
              </a:spcAft>
              <a:defRPr/>
            </a:pPr>
            <a:r>
              <a:rPr lang="en-GB" dirty="0">
                <a:cs typeface="+mn-cs"/>
              </a:rPr>
              <a:t>The 2015 act has created the new offence which will criminalise the malicious disclosure of photographs or films. The disclosure must take place without the consent of at least one of those featured in the picture disclosed and with the intention of causing that person distress. The offence will carry a two year maximum custodial penalty.</a:t>
            </a:r>
          </a:p>
        </p:txBody>
      </p:sp>
      <p:sp>
        <p:nvSpPr>
          <p:cNvPr id="4" name="Footer Placeholder 3">
            <a:extLst>
              <a:ext uri="{FF2B5EF4-FFF2-40B4-BE49-F238E27FC236}">
                <a16:creationId xmlns:a16="http://schemas.microsoft.com/office/drawing/2014/main" id="{E18EFC13-171E-4C23-8D8B-7DB9F75799C9}"/>
              </a:ext>
            </a:extLst>
          </p:cNvPr>
          <p:cNvSpPr>
            <a:spLocks noGrp="1"/>
          </p:cNvSpPr>
          <p:nvPr>
            <p:ph type="ftr" sz="quarter" idx="11"/>
          </p:nvPr>
        </p:nvSpPr>
        <p:spPr/>
        <p:txBody>
          <a:bodyPr/>
          <a:lstStyle/>
          <a:p>
            <a:pPr>
              <a:defRPr/>
            </a:pPr>
            <a:r>
              <a:rPr lang="en-GB"/>
              <a:t>Template: Parent/Carer engagement January 2018</a:t>
            </a:r>
          </a:p>
        </p:txBody>
      </p:sp>
      <p:pic>
        <p:nvPicPr>
          <p:cNvPr id="30724" name="Picture 4" descr="A screenshot of a cell phone&#10;&#10;Description generated with high confidence">
            <a:extLst>
              <a:ext uri="{FF2B5EF4-FFF2-40B4-BE49-F238E27FC236}">
                <a16:creationId xmlns:a16="http://schemas.microsoft.com/office/drawing/2014/main" id="{2A7B5556-CD2B-41A6-9159-C8A3C1DED3A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5" name="Picture 5">
            <a:extLst>
              <a:ext uri="{FF2B5EF4-FFF2-40B4-BE49-F238E27FC236}">
                <a16:creationId xmlns:a16="http://schemas.microsoft.com/office/drawing/2014/main" id="{ADB1EB6E-9AF7-410A-957D-D317F0BD9B2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Box 8">
            <a:extLst>
              <a:ext uri="{FF2B5EF4-FFF2-40B4-BE49-F238E27FC236}">
                <a16:creationId xmlns:a16="http://schemas.microsoft.com/office/drawing/2014/main" id="{20BA0314-61D3-4449-BFE5-8E4675F1D5C3}"/>
              </a:ext>
            </a:extLst>
          </p:cNvPr>
          <p:cNvSpPr txBox="1">
            <a:spLocks noChangeArrowheads="1"/>
          </p:cNvSpPr>
          <p:nvPr/>
        </p:nvSpPr>
        <p:spPr bwMode="auto">
          <a:xfrm>
            <a:off x="179388" y="476250"/>
            <a:ext cx="8964612" cy="489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b="1" u="sng">
                <a:latin typeface="Arial" panose="020B0604020202020204" pitchFamily="34" charset="0"/>
              </a:rPr>
              <a:t>Sextortion ( web cam blackmail)</a:t>
            </a:r>
          </a:p>
          <a:p>
            <a:pPr>
              <a:lnSpc>
                <a:spcPct val="80000"/>
              </a:lnSpc>
              <a:spcBef>
                <a:spcPct val="0"/>
              </a:spcBef>
              <a:buFontTx/>
              <a:buNone/>
            </a:pPr>
            <a:r>
              <a:rPr lang="en-GB" altLang="en-US" sz="1800">
                <a:latin typeface="Arial" panose="020B0604020202020204" pitchFamily="34" charset="0"/>
              </a:rPr>
              <a:t> </a:t>
            </a:r>
          </a:p>
          <a:p>
            <a:pPr>
              <a:lnSpc>
                <a:spcPct val="80000"/>
              </a:lnSpc>
              <a:spcBef>
                <a:spcPct val="0"/>
              </a:spcBef>
              <a:buFontTx/>
              <a:buNone/>
            </a:pPr>
            <a:r>
              <a:rPr lang="en-GB" altLang="en-US" sz="1800">
                <a:latin typeface="Arial" panose="020B0604020202020204" pitchFamily="34" charset="0"/>
              </a:rPr>
              <a:t>Sextortion is the use of blackmail and incitement, whereby victims are forced into generating and sending indecent images of themselves to the offender. </a:t>
            </a:r>
          </a:p>
          <a:p>
            <a:pPr>
              <a:lnSpc>
                <a:spcPct val="80000"/>
              </a:lnSpc>
              <a:spcBef>
                <a:spcPct val="0"/>
              </a:spcBef>
              <a:buFontTx/>
              <a:buNone/>
            </a:pPr>
            <a:r>
              <a:rPr lang="en-GB" altLang="en-US" sz="1800">
                <a:latin typeface="Arial" panose="020B0604020202020204" pitchFamily="34" charset="0"/>
              </a:rPr>
              <a:t>The victim may be asked to pay money to prevent the offenders publishing the indecent images (coining the phrase ‘sextortion’). </a:t>
            </a:r>
          </a:p>
          <a:p>
            <a:pPr>
              <a:lnSpc>
                <a:spcPct val="80000"/>
              </a:lnSpc>
              <a:spcBef>
                <a:spcPct val="0"/>
              </a:spcBef>
              <a:buFontTx/>
              <a:buNone/>
            </a:pPr>
            <a:r>
              <a:rPr lang="en-GB" altLang="en-US" sz="1800">
                <a:latin typeface="Arial" panose="020B0604020202020204" pitchFamily="34" charset="0"/>
              </a:rPr>
              <a:t> </a:t>
            </a:r>
          </a:p>
          <a:p>
            <a:pPr>
              <a:lnSpc>
                <a:spcPct val="80000"/>
              </a:lnSpc>
              <a:spcBef>
                <a:spcPct val="0"/>
              </a:spcBef>
              <a:buFontTx/>
              <a:buNone/>
            </a:pPr>
            <a:r>
              <a:rPr lang="en-GB" altLang="en-US" sz="1800">
                <a:latin typeface="Arial" panose="020B0604020202020204" pitchFamily="34" charset="0"/>
              </a:rPr>
              <a:t>Offenders tend to assume a fake online profile (a young teenage girl or boy) and begin communicating with children. The conversations soon move on to a sexual nature with the victim sending images of themselves. </a:t>
            </a:r>
          </a:p>
          <a:p>
            <a:pPr>
              <a:lnSpc>
                <a:spcPct val="80000"/>
              </a:lnSpc>
              <a:spcBef>
                <a:spcPct val="0"/>
              </a:spcBef>
              <a:buFontTx/>
              <a:buNone/>
            </a:pPr>
            <a:r>
              <a:rPr lang="en-GB" altLang="en-US" sz="1800">
                <a:latin typeface="Arial" panose="020B0604020202020204" pitchFamily="34" charset="0"/>
              </a:rPr>
              <a:t> </a:t>
            </a:r>
          </a:p>
          <a:p>
            <a:pPr>
              <a:lnSpc>
                <a:spcPct val="80000"/>
              </a:lnSpc>
              <a:spcBef>
                <a:spcPct val="0"/>
              </a:spcBef>
              <a:buFontTx/>
              <a:buNone/>
            </a:pPr>
            <a:r>
              <a:rPr lang="en-GB" altLang="en-US" sz="1800">
                <a:latin typeface="Arial" panose="020B0604020202020204" pitchFamily="34" charset="0"/>
              </a:rPr>
              <a:t>The offender then either saves these images and, after revealing their true age/gender (although not always), attempts to blackmail the child, either for cash or further more serious indecent images. The offender threatens to share the original image(s) with friends and family via the internet unless that child does what the offender is asking.</a:t>
            </a:r>
          </a:p>
          <a:p>
            <a:pPr>
              <a:lnSpc>
                <a:spcPct val="80000"/>
              </a:lnSpc>
              <a:spcBef>
                <a:spcPct val="0"/>
              </a:spcBef>
              <a:buFontTx/>
              <a:buNone/>
            </a:pPr>
            <a:r>
              <a:rPr lang="en-GB" altLang="en-US" sz="1800">
                <a:latin typeface="Arial" panose="020B0604020202020204" pitchFamily="34" charset="0"/>
              </a:rPr>
              <a:t> </a:t>
            </a:r>
          </a:p>
          <a:p>
            <a:pPr>
              <a:lnSpc>
                <a:spcPct val="80000"/>
              </a:lnSpc>
              <a:spcBef>
                <a:spcPct val="0"/>
              </a:spcBef>
              <a:buFontTx/>
              <a:buNone/>
            </a:pPr>
            <a:r>
              <a:rPr lang="en-GB" altLang="en-US" sz="1800">
                <a:latin typeface="Arial" panose="020B0604020202020204" pitchFamily="34" charset="0"/>
              </a:rPr>
              <a:t>As well as asking for further sexual acts, some offenders have asked for other degrading acts to be performed. </a:t>
            </a:r>
          </a:p>
          <a:p>
            <a:pPr>
              <a:lnSpc>
                <a:spcPct val="80000"/>
              </a:lnSpc>
              <a:spcBef>
                <a:spcPct val="0"/>
              </a:spcBef>
              <a:buFontTx/>
              <a:buNone/>
            </a:pPr>
            <a:r>
              <a:rPr lang="en-GB" altLang="en-US" sz="1800">
                <a:latin typeface="Arial" panose="020B0604020202020204" pitchFamily="34" charset="0"/>
              </a:rPr>
              <a:t> </a:t>
            </a:r>
          </a:p>
          <a:p>
            <a:pPr>
              <a:lnSpc>
                <a:spcPct val="80000"/>
              </a:lnSpc>
              <a:spcBef>
                <a:spcPct val="0"/>
              </a:spcBef>
              <a:buFontTx/>
              <a:buNone/>
            </a:pPr>
            <a:r>
              <a:rPr lang="en-GB" altLang="en-US" sz="1800">
                <a:latin typeface="Arial" panose="020B0604020202020204" pitchFamily="34" charset="0"/>
              </a:rPr>
              <a:t>In some cases the abuse spirals so out of control that victims have attempted serious </a:t>
            </a:r>
          </a:p>
          <a:p>
            <a:pPr>
              <a:lnSpc>
                <a:spcPct val="80000"/>
              </a:lnSpc>
              <a:spcBef>
                <a:spcPct val="0"/>
              </a:spcBef>
              <a:buFontTx/>
              <a:buNone/>
            </a:pPr>
            <a:r>
              <a:rPr lang="en-GB" altLang="en-US" sz="1800">
                <a:latin typeface="Arial" panose="020B0604020202020204" pitchFamily="34" charset="0"/>
              </a:rPr>
              <a:t>self harm or have actually committed suicide as the only way of escaping the abuse.</a:t>
            </a:r>
            <a:endParaRPr lang="en-GB" altLang="en-US" sz="1800" b="1"/>
          </a:p>
        </p:txBody>
      </p:sp>
      <p:sp>
        <p:nvSpPr>
          <p:cNvPr id="2" name="Footer Placeholder 1">
            <a:extLst>
              <a:ext uri="{FF2B5EF4-FFF2-40B4-BE49-F238E27FC236}">
                <a16:creationId xmlns:a16="http://schemas.microsoft.com/office/drawing/2014/main" id="{BF89B8EB-4A2B-450F-84CC-0138A12F0E80}"/>
              </a:ext>
            </a:extLst>
          </p:cNvPr>
          <p:cNvSpPr>
            <a:spLocks noGrp="1"/>
          </p:cNvSpPr>
          <p:nvPr>
            <p:ph type="ftr" sz="quarter" idx="11"/>
          </p:nvPr>
        </p:nvSpPr>
        <p:spPr/>
        <p:txBody>
          <a:bodyPr/>
          <a:lstStyle/>
          <a:p>
            <a:pPr>
              <a:defRPr/>
            </a:pPr>
            <a:r>
              <a:rPr lang="en-GB"/>
              <a:t>Template: Parent/Carer engagement January 2018</a:t>
            </a:r>
          </a:p>
        </p:txBody>
      </p:sp>
      <p:pic>
        <p:nvPicPr>
          <p:cNvPr id="32772" name="Picture 6" descr="A screenshot of a cell phone&#10;&#10;Description generated with high confidence">
            <a:extLst>
              <a:ext uri="{FF2B5EF4-FFF2-40B4-BE49-F238E27FC236}">
                <a16:creationId xmlns:a16="http://schemas.microsoft.com/office/drawing/2014/main" id="{B9F2D9C5-D289-4536-9DB2-144AFA6D61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3" name="Picture 7">
            <a:extLst>
              <a:ext uri="{FF2B5EF4-FFF2-40B4-BE49-F238E27FC236}">
                <a16:creationId xmlns:a16="http://schemas.microsoft.com/office/drawing/2014/main" id="{FD0CD3BE-BA6D-4049-BF69-DBDE7D4E6A4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9" descr="ronan.jpg">
            <a:extLst>
              <a:ext uri="{FF2B5EF4-FFF2-40B4-BE49-F238E27FC236}">
                <a16:creationId xmlns:a16="http://schemas.microsoft.com/office/drawing/2014/main" id="{35A5B82E-7579-4BC3-A269-1D44D469A2F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94438" y="333375"/>
            <a:ext cx="2284412" cy="367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5" name="TextBox 10">
            <a:extLst>
              <a:ext uri="{FF2B5EF4-FFF2-40B4-BE49-F238E27FC236}">
                <a16:creationId xmlns:a16="http://schemas.microsoft.com/office/drawing/2014/main" id="{FE304D69-825E-4533-B152-57F66EB26787}"/>
              </a:ext>
            </a:extLst>
          </p:cNvPr>
          <p:cNvSpPr txBox="1">
            <a:spLocks noChangeArrowheads="1"/>
          </p:cNvSpPr>
          <p:nvPr/>
        </p:nvSpPr>
        <p:spPr bwMode="auto">
          <a:xfrm>
            <a:off x="323850" y="363538"/>
            <a:ext cx="58324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b="1" u="sng">
                <a:latin typeface="Arial" panose="020B0604020202020204" pitchFamily="34" charset="0"/>
              </a:rPr>
              <a:t>Sextortion ( web cam blackmail)- June 2015</a:t>
            </a:r>
          </a:p>
        </p:txBody>
      </p:sp>
      <p:sp>
        <p:nvSpPr>
          <p:cNvPr id="33796" name="Rectangle 11">
            <a:extLst>
              <a:ext uri="{FF2B5EF4-FFF2-40B4-BE49-F238E27FC236}">
                <a16:creationId xmlns:a16="http://schemas.microsoft.com/office/drawing/2014/main" id="{B4FCB809-DAF7-4E48-BE69-D82F1F8AA791}"/>
              </a:ext>
            </a:extLst>
          </p:cNvPr>
          <p:cNvSpPr>
            <a:spLocks noChangeArrowheads="1"/>
          </p:cNvSpPr>
          <p:nvPr/>
        </p:nvSpPr>
        <p:spPr bwMode="auto">
          <a:xfrm>
            <a:off x="323850" y="908050"/>
            <a:ext cx="5832475" cy="526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600">
                <a:latin typeface="Arial" panose="020B0604020202020204" pitchFamily="34" charset="0"/>
              </a:rPr>
              <a:t>The family of a County Tyrone teenager who took his own life after a gang blackmailed him over intimate photographs ...</a:t>
            </a:r>
          </a:p>
          <a:p>
            <a:pPr eaLnBrk="1" hangingPunct="1">
              <a:spcBef>
                <a:spcPct val="0"/>
              </a:spcBef>
              <a:buFontTx/>
              <a:buNone/>
            </a:pPr>
            <a:r>
              <a:rPr lang="en-GB" altLang="en-US" sz="1600">
                <a:latin typeface="Arial" panose="020B0604020202020204" pitchFamily="34" charset="0"/>
              </a:rPr>
              <a:t>Gerard and Teresa Hughes said a Nigerian gang demanded more than £3,000 from their son.</a:t>
            </a:r>
          </a:p>
          <a:p>
            <a:pPr eaLnBrk="1" hangingPunct="1">
              <a:spcBef>
                <a:spcPct val="0"/>
              </a:spcBef>
              <a:buFontTx/>
              <a:buNone/>
            </a:pPr>
            <a:r>
              <a:rPr lang="en-GB" altLang="en-US" sz="1600">
                <a:latin typeface="Arial" panose="020B0604020202020204" pitchFamily="34" charset="0"/>
              </a:rPr>
              <a:t>They then sent images of him to his friends on social media....Afterwards Ms O'Neill said there were lessons to be learned from how the case had been handled.</a:t>
            </a:r>
          </a:p>
          <a:p>
            <a:pPr eaLnBrk="1" hangingPunct="1">
              <a:spcBef>
                <a:spcPct val="0"/>
              </a:spcBef>
              <a:buFontTx/>
              <a:buNone/>
            </a:pPr>
            <a:r>
              <a:rPr lang="en-GB" altLang="en-US" sz="1600">
                <a:latin typeface="Arial" panose="020B0604020202020204" pitchFamily="34" charset="0"/>
              </a:rPr>
              <a:t>"Coming from such a tragic event there now appears be a step change in how such cases will be dealt with," she said. </a:t>
            </a:r>
          </a:p>
          <a:p>
            <a:pPr eaLnBrk="1" hangingPunct="1">
              <a:spcBef>
                <a:spcPct val="0"/>
              </a:spcBef>
              <a:buFontTx/>
              <a:buNone/>
            </a:pPr>
            <a:endParaRPr lang="en-GB" altLang="en-US" sz="1600">
              <a:latin typeface="Arial" panose="020B0604020202020204" pitchFamily="34" charset="0"/>
            </a:endParaRPr>
          </a:p>
          <a:p>
            <a:pPr eaLnBrk="1" hangingPunct="1">
              <a:spcBef>
                <a:spcPct val="0"/>
              </a:spcBef>
              <a:buFontTx/>
              <a:buNone/>
            </a:pPr>
            <a:r>
              <a:rPr lang="en-GB" altLang="en-US" sz="1600">
                <a:latin typeface="Arial" panose="020B0604020202020204" pitchFamily="34" charset="0"/>
              </a:rPr>
              <a:t>“For instance Facebook previously waited three to four days following a complaint from a police service to remove a page.” The Hughes family were given reassurances that any such pages will now be removed immediately following such a complaint. </a:t>
            </a:r>
          </a:p>
          <a:p>
            <a:pPr eaLnBrk="1" hangingPunct="1">
              <a:spcBef>
                <a:spcPct val="0"/>
              </a:spcBef>
              <a:buFontTx/>
              <a:buNone/>
            </a:pPr>
            <a:endParaRPr lang="en-GB" altLang="en-US" sz="1600">
              <a:latin typeface="Arial" panose="020B0604020202020204" pitchFamily="34" charset="0"/>
            </a:endParaRPr>
          </a:p>
          <a:p>
            <a:pPr eaLnBrk="1" hangingPunct="1">
              <a:spcBef>
                <a:spcPct val="0"/>
              </a:spcBef>
              <a:buFontTx/>
              <a:buNone/>
            </a:pPr>
            <a:r>
              <a:rPr lang="en-GB" altLang="en-US" sz="1600">
                <a:latin typeface="Arial" panose="020B0604020202020204" pitchFamily="34" charset="0"/>
              </a:rPr>
              <a:t>"Further to this the family were informed that the PSNI have now issued guidance to all its officers as to how to deal with such cases and will be increasing training in this field”. </a:t>
            </a:r>
          </a:p>
          <a:p>
            <a:pPr eaLnBrk="1" hangingPunct="1">
              <a:spcBef>
                <a:spcPct val="0"/>
              </a:spcBef>
              <a:buFontTx/>
              <a:buNone/>
            </a:pPr>
            <a:r>
              <a:rPr lang="en-GB" altLang="en-US" sz="1600">
                <a:latin typeface="Arial" panose="020B0604020202020204" pitchFamily="34" charset="0"/>
              </a:rPr>
              <a:t>"It is clear that this is a growing area for crime and needs to be focused on."</a:t>
            </a:r>
          </a:p>
        </p:txBody>
      </p:sp>
      <p:sp>
        <p:nvSpPr>
          <p:cNvPr id="33797" name="TextBox 12">
            <a:extLst>
              <a:ext uri="{FF2B5EF4-FFF2-40B4-BE49-F238E27FC236}">
                <a16:creationId xmlns:a16="http://schemas.microsoft.com/office/drawing/2014/main" id="{1308D33E-F333-4D17-9166-AE7395D94379}"/>
              </a:ext>
            </a:extLst>
          </p:cNvPr>
          <p:cNvSpPr txBox="1">
            <a:spLocks noChangeArrowheads="1"/>
          </p:cNvSpPr>
          <p:nvPr/>
        </p:nvSpPr>
        <p:spPr bwMode="auto">
          <a:xfrm>
            <a:off x="6372225" y="4076700"/>
            <a:ext cx="2303463"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Arial" panose="020B0604020202020204" pitchFamily="34" charset="0"/>
              </a:rPr>
              <a:t>Ronan Hughes</a:t>
            </a:r>
          </a:p>
          <a:p>
            <a:pPr eaLnBrk="1" hangingPunct="1">
              <a:spcBef>
                <a:spcPct val="0"/>
              </a:spcBef>
              <a:buFontTx/>
              <a:buNone/>
            </a:pPr>
            <a:endParaRPr lang="en-GB" altLang="en-US" sz="1200">
              <a:solidFill>
                <a:srgbClr val="FF0000"/>
              </a:solidFill>
              <a:latin typeface="Arial" panose="020B0604020202020204" pitchFamily="34" charset="0"/>
            </a:endParaRPr>
          </a:p>
          <a:p>
            <a:pPr eaLnBrk="1" hangingPunct="1">
              <a:spcBef>
                <a:spcPct val="0"/>
              </a:spcBef>
              <a:buFontTx/>
              <a:buNone/>
            </a:pPr>
            <a:r>
              <a:rPr lang="en-GB" altLang="en-US" sz="1200">
                <a:solidFill>
                  <a:srgbClr val="FF0000"/>
                </a:solidFill>
                <a:latin typeface="Arial" panose="020B0604020202020204" pitchFamily="34" charset="0"/>
              </a:rPr>
              <a:t>Iulian Enache, 31, shared intimate photos belonging to Ronan after the schoolboy failed to pay a ransom. He was  was jailed for 4 years.</a:t>
            </a:r>
            <a:endParaRPr lang="en-GB" altLang="en-US" sz="1200">
              <a:latin typeface="Arial" panose="020B0604020202020204" pitchFamily="34" charset="0"/>
            </a:endParaRPr>
          </a:p>
        </p:txBody>
      </p:sp>
      <p:sp>
        <p:nvSpPr>
          <p:cNvPr id="2" name="Footer Placeholder 1">
            <a:extLst>
              <a:ext uri="{FF2B5EF4-FFF2-40B4-BE49-F238E27FC236}">
                <a16:creationId xmlns:a16="http://schemas.microsoft.com/office/drawing/2014/main" id="{D1F08870-DF31-4E93-856A-07A30363BA15}"/>
              </a:ext>
            </a:extLst>
          </p:cNvPr>
          <p:cNvSpPr>
            <a:spLocks noGrp="1"/>
          </p:cNvSpPr>
          <p:nvPr>
            <p:ph type="ftr" sz="quarter" idx="11"/>
          </p:nvPr>
        </p:nvSpPr>
        <p:spPr/>
        <p:txBody>
          <a:bodyPr/>
          <a:lstStyle/>
          <a:p>
            <a:pPr>
              <a:defRPr/>
            </a:pPr>
            <a:r>
              <a:rPr lang="en-GB"/>
              <a:t>Template: Parent/Carer engagement January 2018</a:t>
            </a:r>
          </a:p>
        </p:txBody>
      </p:sp>
      <p:pic>
        <p:nvPicPr>
          <p:cNvPr id="33799" name="Picture 8" descr="A screenshot of a cell phone&#10;&#10;Description generated with high confidence">
            <a:extLst>
              <a:ext uri="{FF2B5EF4-FFF2-40B4-BE49-F238E27FC236}">
                <a16:creationId xmlns:a16="http://schemas.microsoft.com/office/drawing/2014/main" id="{973A3594-1BF9-4FD9-9CDA-69466D3A3DE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0" name="Picture 13">
            <a:extLst>
              <a:ext uri="{FF2B5EF4-FFF2-40B4-BE49-F238E27FC236}">
                <a16:creationId xmlns:a16="http://schemas.microsoft.com/office/drawing/2014/main" id="{36DFD471-1EDA-4BAD-8AF0-50BFD50D88F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4">
            <a:extLst>
              <a:ext uri="{FF2B5EF4-FFF2-40B4-BE49-F238E27FC236}">
                <a16:creationId xmlns:a16="http://schemas.microsoft.com/office/drawing/2014/main" id="{097B7A91-BB56-4880-8329-2179CA081F1C}"/>
              </a:ext>
            </a:extLst>
          </p:cNvPr>
          <p:cNvSpPr txBox="1">
            <a:spLocks/>
          </p:cNvSpPr>
          <p:nvPr/>
        </p:nvSpPr>
        <p:spPr>
          <a:xfrm>
            <a:off x="3276600" y="1125538"/>
            <a:ext cx="5307013" cy="2016125"/>
          </a:xfrm>
          <a:prstGeom prst="rect">
            <a:avLst/>
          </a:prstGeom>
        </p:spPr>
        <p:txBody>
          <a:bodyPr anchor="ctr"/>
          <a:lstStyle/>
          <a:p>
            <a:pPr eaLnBrk="1" fontAlgn="auto" hangingPunct="1">
              <a:spcBef>
                <a:spcPts val="0"/>
              </a:spcBef>
              <a:spcAft>
                <a:spcPts val="0"/>
              </a:spcAft>
              <a:defRPr/>
            </a:pPr>
            <a:r>
              <a:rPr lang="en-GB" sz="2000" dirty="0">
                <a:cs typeface="+mn-cs"/>
              </a:rPr>
              <a:t>Trolling is when an individual (or group) posts offensive and hurtful messages online, such as on social network sites, chat rooms, online forums or blogs etc, with the </a:t>
            </a:r>
            <a:r>
              <a:rPr lang="en-GB" sz="2000" u="sng" dirty="0">
                <a:cs typeface="+mn-cs"/>
              </a:rPr>
              <a:t>intent </a:t>
            </a:r>
            <a:r>
              <a:rPr lang="en-GB" sz="2000" dirty="0">
                <a:cs typeface="+mn-cs"/>
              </a:rPr>
              <a:t> of upsetting others.</a:t>
            </a:r>
          </a:p>
          <a:p>
            <a:pPr eaLnBrk="1" fontAlgn="auto" hangingPunct="1">
              <a:spcBef>
                <a:spcPts val="0"/>
              </a:spcBef>
              <a:spcAft>
                <a:spcPts val="0"/>
              </a:spcAft>
              <a:defRPr/>
            </a:pPr>
            <a:endParaRPr lang="en-GB" sz="1200" dirty="0">
              <a:solidFill>
                <a:srgbClr val="FFFFFF"/>
              </a:solidFill>
              <a:latin typeface="+mn-lt"/>
              <a:cs typeface="+mn-cs"/>
            </a:endParaRPr>
          </a:p>
          <a:p>
            <a:pPr eaLnBrk="1" fontAlgn="auto" hangingPunct="1">
              <a:spcBef>
                <a:spcPts val="0"/>
              </a:spcBef>
              <a:spcAft>
                <a:spcPts val="0"/>
              </a:spcAft>
              <a:defRPr/>
            </a:pPr>
            <a:endParaRPr lang="en-GB" sz="1200" dirty="0">
              <a:solidFill>
                <a:schemeClr val="tx1">
                  <a:tint val="75000"/>
                </a:schemeClr>
              </a:solidFill>
              <a:latin typeface="+mn-lt"/>
              <a:cs typeface="+mn-cs"/>
            </a:endParaRPr>
          </a:p>
        </p:txBody>
      </p:sp>
      <p:pic>
        <p:nvPicPr>
          <p:cNvPr id="34819" name="Picture 7" descr="humor-trolling_00313274">
            <a:extLst>
              <a:ext uri="{FF2B5EF4-FFF2-40B4-BE49-F238E27FC236}">
                <a16:creationId xmlns:a16="http://schemas.microsoft.com/office/drawing/2014/main" id="{3342EA7A-4D64-4657-ACA7-0304BDACE0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2513"/>
            <a:ext cx="3236913"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0" name="TextBox 10">
            <a:extLst>
              <a:ext uri="{FF2B5EF4-FFF2-40B4-BE49-F238E27FC236}">
                <a16:creationId xmlns:a16="http://schemas.microsoft.com/office/drawing/2014/main" id="{1B1704BA-B91A-439D-B4A3-FA4B110FBE4F}"/>
              </a:ext>
            </a:extLst>
          </p:cNvPr>
          <p:cNvSpPr txBox="1">
            <a:spLocks noChangeArrowheads="1"/>
          </p:cNvSpPr>
          <p:nvPr/>
        </p:nvSpPr>
        <p:spPr bwMode="auto">
          <a:xfrm>
            <a:off x="179388" y="333375"/>
            <a:ext cx="71294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b="1" u="sng">
                <a:latin typeface="Arial" panose="020B0604020202020204" pitchFamily="34" charset="0"/>
              </a:rPr>
              <a:t>Trolling </a:t>
            </a:r>
            <a:r>
              <a:rPr lang="en-GB" altLang="en-US" sz="1400" i="1">
                <a:solidFill>
                  <a:srgbClr val="FF0000"/>
                </a:solidFill>
                <a:latin typeface="Arial" panose="020B0604020202020204" pitchFamily="34" charset="0"/>
              </a:rPr>
              <a:t>( use a relevant news story involving a celebrity)</a:t>
            </a:r>
            <a:endParaRPr lang="en-GB" altLang="en-US" sz="2000" b="1" u="sng">
              <a:latin typeface="Arial" panose="020B0604020202020204" pitchFamily="34" charset="0"/>
            </a:endParaRPr>
          </a:p>
        </p:txBody>
      </p:sp>
      <p:pic>
        <p:nvPicPr>
          <p:cNvPr id="34821" name="Picture 2">
            <a:extLst>
              <a:ext uri="{FF2B5EF4-FFF2-40B4-BE49-F238E27FC236}">
                <a16:creationId xmlns:a16="http://schemas.microsoft.com/office/drawing/2014/main" id="{67FC1A80-4BB4-4D14-9847-57E8C85BAF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6769" t="20680" r="39999" b="26401"/>
          <a:stretch>
            <a:fillRect/>
          </a:stretch>
        </p:blipFill>
        <p:spPr bwMode="auto">
          <a:xfrm>
            <a:off x="6424613" y="3213100"/>
            <a:ext cx="2719387" cy="187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2" name="Rectangle 12">
            <a:extLst>
              <a:ext uri="{FF2B5EF4-FFF2-40B4-BE49-F238E27FC236}">
                <a16:creationId xmlns:a16="http://schemas.microsoft.com/office/drawing/2014/main" id="{E7CC25FB-C557-4D99-AAB9-F3D19445B8E6}"/>
              </a:ext>
            </a:extLst>
          </p:cNvPr>
          <p:cNvSpPr>
            <a:spLocks noChangeArrowheads="1"/>
          </p:cNvSpPr>
          <p:nvPr/>
        </p:nvSpPr>
        <p:spPr bwMode="auto">
          <a:xfrm>
            <a:off x="179388" y="3068638"/>
            <a:ext cx="6121400"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600">
                <a:latin typeface="Arial" panose="020B0604020202020204" pitchFamily="34" charset="0"/>
              </a:rPr>
              <a:t>Robin Williams's daughter, Zelda, has excused herself from social media after receiving cruel and offensive messages following his death..........Ms Williams said she intended to delete the Twitter app from her devices “for a good long time, maybe forever,” after several users sent her graphic, ‘Photoshopped’ images of her father.</a:t>
            </a:r>
          </a:p>
          <a:p>
            <a:pPr eaLnBrk="1" hangingPunct="1">
              <a:spcBef>
                <a:spcPct val="0"/>
              </a:spcBef>
              <a:buFontTx/>
              <a:buNone/>
            </a:pPr>
            <a:r>
              <a:rPr lang="en-GB" altLang="en-US" sz="1600">
                <a:latin typeface="Arial" panose="020B0604020202020204" pitchFamily="34" charset="0"/>
              </a:rPr>
              <a:t>The 25-year-old, who is herself an actor, also left her Instagram account dormant. “I will be leaving this account ... while I heal and decide if I'll be deleting it or not,” she wrote in a caption. “In this difficult time, please try to be respectful of the accounts of myself, my family and my friends.”</a:t>
            </a:r>
          </a:p>
        </p:txBody>
      </p:sp>
      <p:sp>
        <p:nvSpPr>
          <p:cNvPr id="2" name="Footer Placeholder 1">
            <a:extLst>
              <a:ext uri="{FF2B5EF4-FFF2-40B4-BE49-F238E27FC236}">
                <a16:creationId xmlns:a16="http://schemas.microsoft.com/office/drawing/2014/main" id="{B4D977FD-CBBC-4199-B7A9-4679E6423D7B}"/>
              </a:ext>
            </a:extLst>
          </p:cNvPr>
          <p:cNvSpPr>
            <a:spLocks noGrp="1"/>
          </p:cNvSpPr>
          <p:nvPr>
            <p:ph type="ftr" sz="quarter" idx="11"/>
          </p:nvPr>
        </p:nvSpPr>
        <p:spPr/>
        <p:txBody>
          <a:bodyPr/>
          <a:lstStyle/>
          <a:p>
            <a:pPr>
              <a:defRPr/>
            </a:pPr>
            <a:r>
              <a:rPr lang="en-GB"/>
              <a:t>Template: Parent/Carer engagement January 2018</a:t>
            </a:r>
          </a:p>
        </p:txBody>
      </p:sp>
      <p:pic>
        <p:nvPicPr>
          <p:cNvPr id="34824" name="Picture 13" descr="A screenshot of a cell phone&#10;&#10;Description generated with high confidence">
            <a:extLst>
              <a:ext uri="{FF2B5EF4-FFF2-40B4-BE49-F238E27FC236}">
                <a16:creationId xmlns:a16="http://schemas.microsoft.com/office/drawing/2014/main" id="{B73CF0A8-C919-4774-AA12-CD729515D08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5" name="Picture 14">
            <a:extLst>
              <a:ext uri="{FF2B5EF4-FFF2-40B4-BE49-F238E27FC236}">
                <a16:creationId xmlns:a16="http://schemas.microsoft.com/office/drawing/2014/main" id="{38D86CA0-2E33-4C5A-86A1-CB0005A0197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Box 2">
            <a:extLst>
              <a:ext uri="{FF2B5EF4-FFF2-40B4-BE49-F238E27FC236}">
                <a16:creationId xmlns:a16="http://schemas.microsoft.com/office/drawing/2014/main" id="{7A7835FC-0C48-44FD-8655-D661E1C27F88}"/>
              </a:ext>
            </a:extLst>
          </p:cNvPr>
          <p:cNvSpPr txBox="1">
            <a:spLocks noChangeArrowheads="1"/>
          </p:cNvSpPr>
          <p:nvPr/>
        </p:nvSpPr>
        <p:spPr bwMode="auto">
          <a:xfrm>
            <a:off x="395288" y="549275"/>
            <a:ext cx="8424862" cy="624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b="1" u="sng">
                <a:latin typeface="Arial" panose="020B0604020202020204" pitchFamily="34" charset="0"/>
              </a:rPr>
              <a:t>Emotional Health and well-being</a:t>
            </a:r>
          </a:p>
          <a:p>
            <a:pPr eaLnBrk="1" hangingPunct="1">
              <a:spcBef>
                <a:spcPct val="0"/>
              </a:spcBef>
              <a:buFontTx/>
              <a:buNone/>
            </a:pPr>
            <a:endParaRPr lang="en-GB" altLang="en-US" sz="2000" b="1" u="sng">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The effects of social media on mental wellbeing-</a:t>
            </a:r>
            <a:r>
              <a:rPr lang="en-GB" altLang="en-US" sz="1200" i="1">
                <a:latin typeface="Arial" panose="020B0604020202020204" pitchFamily="34" charset="0"/>
              </a:rPr>
              <a:t>rf</a:t>
            </a:r>
            <a:r>
              <a:rPr lang="en-GB" altLang="en-US" sz="1800">
                <a:latin typeface="Arial" panose="020B0604020202020204" pitchFamily="34" charset="0"/>
              </a:rPr>
              <a:t> </a:t>
            </a:r>
            <a:r>
              <a:rPr lang="en-GB" altLang="en-US" sz="1200" i="1">
                <a:latin typeface="Arial" panose="020B0604020202020204" pitchFamily="34" charset="0"/>
              </a:rPr>
              <a:t>Internet matters.org</a:t>
            </a:r>
            <a:r>
              <a:rPr lang="en-GB" altLang="en-US" sz="1800">
                <a:latin typeface="Arial" panose="020B0604020202020204" pitchFamily="34" charset="0"/>
              </a:rPr>
              <a:t> </a:t>
            </a:r>
          </a:p>
          <a:p>
            <a:pPr eaLnBrk="1" hangingPunct="1">
              <a:spcBef>
                <a:spcPct val="0"/>
              </a:spcBef>
              <a:buFontTx/>
              <a:buNone/>
            </a:pPr>
            <a:r>
              <a:rPr lang="en-GB" altLang="en-US" sz="1800">
                <a:latin typeface="Arial" panose="020B0604020202020204" pitchFamily="34" charset="0"/>
              </a:rPr>
              <a:t>An overview of the research generally points to 3 main factors when it comes to why the overuse of social media can negatively impact on the mental health of young people:</a:t>
            </a:r>
          </a:p>
          <a:p>
            <a:pPr eaLnBrk="1" hangingPunct="1">
              <a:spcBef>
                <a:spcPct val="0"/>
              </a:spcBef>
              <a:buFontTx/>
              <a:buNone/>
            </a:pPr>
            <a:endParaRPr lang="en-GB" altLang="en-US" sz="1800" b="1" u="sng">
              <a:latin typeface="Arial" panose="020B0604020202020204" pitchFamily="34" charset="0"/>
            </a:endParaRPr>
          </a:p>
          <a:p>
            <a:pPr eaLnBrk="1" fontAlgn="t" hangingPunct="1">
              <a:spcBef>
                <a:spcPct val="0"/>
              </a:spcBef>
              <a:buFontTx/>
              <a:buNone/>
            </a:pPr>
            <a:r>
              <a:rPr lang="en-GB" altLang="en-US" sz="1800" b="1">
                <a:latin typeface="Arial" panose="020B0604020202020204" pitchFamily="34" charset="0"/>
              </a:rPr>
              <a:t>1. Impact on Sleep</a:t>
            </a:r>
            <a:endParaRPr lang="en-GB" altLang="en-US" sz="1800">
              <a:latin typeface="Arial" panose="020B0604020202020204" pitchFamily="34" charset="0"/>
            </a:endParaRPr>
          </a:p>
          <a:p>
            <a:pPr eaLnBrk="1" fontAlgn="t" hangingPunct="1">
              <a:spcBef>
                <a:spcPct val="0"/>
              </a:spcBef>
              <a:buFontTx/>
              <a:buNone/>
            </a:pPr>
            <a:r>
              <a:rPr lang="en-GB" altLang="en-US" sz="1800">
                <a:latin typeface="Arial" panose="020B0604020202020204" pitchFamily="34" charset="0"/>
              </a:rPr>
              <a:t>Heavy usage can have a negative impact on physical well being which in turn can affect mental health. This is particularly relevant when it comes to sleep disturbance.  Several studies have linked sleep difficulties to screen time.</a:t>
            </a:r>
          </a:p>
          <a:p>
            <a:pPr eaLnBrk="1" fontAlgn="t" hangingPunct="1">
              <a:spcBef>
                <a:spcPct val="0"/>
              </a:spcBef>
              <a:buFontTx/>
              <a:buNone/>
            </a:pPr>
            <a:endParaRPr lang="en-GB" altLang="en-US" sz="1800">
              <a:latin typeface="Arial" panose="020B0604020202020204" pitchFamily="34" charset="0"/>
            </a:endParaRPr>
          </a:p>
          <a:p>
            <a:pPr eaLnBrk="1" fontAlgn="t" hangingPunct="1">
              <a:spcBef>
                <a:spcPct val="0"/>
              </a:spcBef>
              <a:buFontTx/>
              <a:buNone/>
            </a:pPr>
            <a:r>
              <a:rPr lang="en-GB" altLang="en-US" sz="1800" b="1">
                <a:latin typeface="Arial" panose="020B0604020202020204" pitchFamily="34" charset="0"/>
              </a:rPr>
              <a:t>2. Use as life comparing tool</a:t>
            </a:r>
            <a:endParaRPr lang="en-GB" altLang="en-US" sz="1800">
              <a:latin typeface="Arial" panose="020B0604020202020204" pitchFamily="34" charset="0"/>
            </a:endParaRPr>
          </a:p>
          <a:p>
            <a:pPr eaLnBrk="1" fontAlgn="t" hangingPunct="1">
              <a:spcBef>
                <a:spcPct val="0"/>
              </a:spcBef>
              <a:buFontTx/>
              <a:buNone/>
            </a:pPr>
            <a:r>
              <a:rPr lang="en-GB" altLang="en-US" sz="1800">
                <a:latin typeface="Arial" panose="020B0604020202020204" pitchFamily="34" charset="0"/>
              </a:rPr>
              <a:t>While social media was initially set up as a means of connecting with others, it is now also used as a means of comparing. It has become a barometer of how we measure up to others and this is a particular issue for young people who are socialized through the school system to ‘grade’ themselves in relation to their peers. </a:t>
            </a:r>
          </a:p>
          <a:p>
            <a:pPr eaLnBrk="1" fontAlgn="t" hangingPunct="1">
              <a:spcBef>
                <a:spcPct val="0"/>
              </a:spcBef>
              <a:buFontTx/>
              <a:buNone/>
            </a:pPr>
            <a:r>
              <a:rPr lang="en-GB" altLang="en-US" sz="1800">
                <a:latin typeface="Arial" panose="020B0604020202020204" pitchFamily="34" charset="0"/>
              </a:rPr>
              <a:t>The nature of social media is such that most people present the highlights of their lives more regularly than the boring stuff, so these highlights appear to be the norm. </a:t>
            </a:r>
          </a:p>
          <a:p>
            <a:pPr eaLnBrk="1" hangingPunct="1">
              <a:spcBef>
                <a:spcPct val="0"/>
              </a:spcBef>
              <a:buFontTx/>
              <a:buNone/>
            </a:pPr>
            <a:endParaRPr lang="en-GB" altLang="en-US" sz="1800" b="1" u="sng">
              <a:latin typeface="Arial" panose="020B0604020202020204" pitchFamily="34" charset="0"/>
            </a:endParaRPr>
          </a:p>
        </p:txBody>
      </p:sp>
      <p:sp>
        <p:nvSpPr>
          <p:cNvPr id="4" name="Footer Placeholder 3">
            <a:extLst>
              <a:ext uri="{FF2B5EF4-FFF2-40B4-BE49-F238E27FC236}">
                <a16:creationId xmlns:a16="http://schemas.microsoft.com/office/drawing/2014/main" id="{5B34945A-2839-4F9E-9AA0-92A3D7A75048}"/>
              </a:ext>
            </a:extLst>
          </p:cNvPr>
          <p:cNvSpPr>
            <a:spLocks noGrp="1"/>
          </p:cNvSpPr>
          <p:nvPr>
            <p:ph type="ftr" sz="quarter" idx="11"/>
          </p:nvPr>
        </p:nvSpPr>
        <p:spPr/>
        <p:txBody>
          <a:bodyPr/>
          <a:lstStyle/>
          <a:p>
            <a:pPr>
              <a:defRPr/>
            </a:pPr>
            <a:r>
              <a:rPr lang="en-GB"/>
              <a:t>Template: Parent/Carer engagement January 2018</a:t>
            </a:r>
          </a:p>
        </p:txBody>
      </p:sp>
      <p:pic>
        <p:nvPicPr>
          <p:cNvPr id="35844" name="Picture 4" descr="A screenshot of a cell phone&#10;&#10;Description generated with high confidence">
            <a:extLst>
              <a:ext uri="{FF2B5EF4-FFF2-40B4-BE49-F238E27FC236}">
                <a16:creationId xmlns:a16="http://schemas.microsoft.com/office/drawing/2014/main" id="{DB81E82A-D04C-4C42-84E2-4CBB76605AC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5" name="Picture 5">
            <a:extLst>
              <a:ext uri="{FF2B5EF4-FFF2-40B4-BE49-F238E27FC236}">
                <a16:creationId xmlns:a16="http://schemas.microsoft.com/office/drawing/2014/main" id="{B363BA30-6F75-49C1-91BB-AFC04A9387A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B4998BBC-3F47-4530-BAC1-B275FB245824}"/>
              </a:ext>
            </a:extLst>
          </p:cNvPr>
          <p:cNvSpPr>
            <a:spLocks noChangeArrowheads="1"/>
          </p:cNvSpPr>
          <p:nvPr/>
        </p:nvSpPr>
        <p:spPr bwMode="auto">
          <a:xfrm>
            <a:off x="215900" y="476250"/>
            <a:ext cx="8712200" cy="369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t" hangingPunct="1">
              <a:spcBef>
                <a:spcPct val="0"/>
              </a:spcBef>
              <a:buFontTx/>
              <a:buNone/>
            </a:pPr>
            <a:r>
              <a:rPr lang="en-GB" altLang="en-US" sz="2000" b="1" u="sng">
                <a:latin typeface="Arial" panose="020B0604020202020204" pitchFamily="34" charset="0"/>
              </a:rPr>
              <a:t>Emotional Health and well-being</a:t>
            </a:r>
          </a:p>
          <a:p>
            <a:pPr eaLnBrk="1" fontAlgn="t" hangingPunct="1">
              <a:spcBef>
                <a:spcPct val="0"/>
              </a:spcBef>
              <a:buFontTx/>
              <a:buNone/>
            </a:pPr>
            <a:endParaRPr lang="en-GB" altLang="en-US" sz="1800" b="1"/>
          </a:p>
          <a:p>
            <a:pPr eaLnBrk="1" fontAlgn="t" hangingPunct="1">
              <a:spcBef>
                <a:spcPct val="0"/>
              </a:spcBef>
              <a:buFontTx/>
              <a:buNone/>
            </a:pPr>
            <a:r>
              <a:rPr lang="en-GB" altLang="en-US" sz="1800" b="1">
                <a:latin typeface="Arial" panose="020B0604020202020204" pitchFamily="34" charset="0"/>
              </a:rPr>
              <a:t>3. Chasing likes on posts to drive self-worth / self-esteem</a:t>
            </a:r>
            <a:endParaRPr lang="en-GB" altLang="en-US" sz="1800">
              <a:latin typeface="Arial" panose="020B0604020202020204" pitchFamily="34" charset="0"/>
            </a:endParaRPr>
          </a:p>
          <a:p>
            <a:pPr eaLnBrk="1" fontAlgn="t" hangingPunct="1">
              <a:spcBef>
                <a:spcPct val="0"/>
              </a:spcBef>
              <a:buFontTx/>
              <a:buNone/>
            </a:pPr>
            <a:r>
              <a:rPr lang="en-GB" altLang="en-US" sz="1800">
                <a:latin typeface="Arial" panose="020B0604020202020204" pitchFamily="34" charset="0"/>
              </a:rPr>
              <a:t>Being too active on Social media and worrying about regularly posting pictures and status updates has been linked to anxiety, poor body image and diminished mental health. ….This preoccupation with how other people react to what we post on social media can lead young people to feel unsure about their value. They may start to worry about how they are seen, making them more self-critical of both their physical appearance and their lives in general. </a:t>
            </a:r>
          </a:p>
          <a:p>
            <a:pPr eaLnBrk="1" fontAlgn="t" hangingPunct="1">
              <a:spcBef>
                <a:spcPct val="0"/>
              </a:spcBef>
              <a:buFontTx/>
              <a:buNone/>
            </a:pPr>
            <a:r>
              <a:rPr lang="en-GB" altLang="en-US" sz="1800">
                <a:latin typeface="Arial" panose="020B0604020202020204" pitchFamily="34" charset="0"/>
              </a:rPr>
              <a:t>Constant posting may also open them up to receiving more negative or mean comments on line, rather than compliments or praise. Potentially they may be more at risk of being cyberbullied, which has been linked to serious depression and even suicidal behaviour in extreme cases.</a:t>
            </a:r>
          </a:p>
        </p:txBody>
      </p:sp>
      <p:sp>
        <p:nvSpPr>
          <p:cNvPr id="4" name="Footer Placeholder 3">
            <a:extLst>
              <a:ext uri="{FF2B5EF4-FFF2-40B4-BE49-F238E27FC236}">
                <a16:creationId xmlns:a16="http://schemas.microsoft.com/office/drawing/2014/main" id="{C2A40C37-F643-43EF-B4D4-10172C152E7E}"/>
              </a:ext>
            </a:extLst>
          </p:cNvPr>
          <p:cNvSpPr>
            <a:spLocks noGrp="1"/>
          </p:cNvSpPr>
          <p:nvPr>
            <p:ph type="ftr" sz="quarter" idx="11"/>
          </p:nvPr>
        </p:nvSpPr>
        <p:spPr/>
        <p:txBody>
          <a:bodyPr/>
          <a:lstStyle/>
          <a:p>
            <a:pPr>
              <a:defRPr/>
            </a:pPr>
            <a:r>
              <a:rPr lang="en-GB"/>
              <a:t>Template: Parent/Carer engagement January 2018</a:t>
            </a:r>
          </a:p>
        </p:txBody>
      </p:sp>
      <p:pic>
        <p:nvPicPr>
          <p:cNvPr id="37892" name="Picture 4" descr="A screenshot of a cell phone&#10;&#10;Description generated with high confidence">
            <a:extLst>
              <a:ext uri="{FF2B5EF4-FFF2-40B4-BE49-F238E27FC236}">
                <a16:creationId xmlns:a16="http://schemas.microsoft.com/office/drawing/2014/main" id="{9B5C7777-D4C5-4BBE-BDC5-11B98D6371F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3" name="Picture 5">
            <a:extLst>
              <a:ext uri="{FF2B5EF4-FFF2-40B4-BE49-F238E27FC236}">
                <a16:creationId xmlns:a16="http://schemas.microsoft.com/office/drawing/2014/main" id="{8D07F5A1-5D42-4E6C-B7B0-274EAA79C38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3">
            <a:extLst>
              <a:ext uri="{FF2B5EF4-FFF2-40B4-BE49-F238E27FC236}">
                <a16:creationId xmlns:a16="http://schemas.microsoft.com/office/drawing/2014/main" id="{F105A3CA-D9EC-4803-AB0F-A7BC20D27D90}"/>
              </a:ext>
            </a:extLst>
          </p:cNvPr>
          <p:cNvSpPr txBox="1">
            <a:spLocks/>
          </p:cNvSpPr>
          <p:nvPr/>
        </p:nvSpPr>
        <p:spPr>
          <a:xfrm>
            <a:off x="179388" y="-26988"/>
            <a:ext cx="8370887" cy="1046163"/>
          </a:xfrm>
          <a:prstGeom prst="rect">
            <a:avLst/>
          </a:prstGeom>
        </p:spPr>
        <p:txBody>
          <a:bodyPr anchor="ctr">
            <a:normAutofit/>
          </a:bodyPr>
          <a:lstStyle/>
          <a:p>
            <a:pPr eaLnBrk="1" fontAlgn="auto" hangingPunct="1">
              <a:spcAft>
                <a:spcPts val="0"/>
              </a:spcAft>
              <a:defRPr/>
            </a:pPr>
            <a:r>
              <a:rPr lang="en-GB" sz="2000" b="1" u="sng" spc="-100" dirty="0">
                <a:ea typeface="+mj-ea"/>
              </a:rPr>
              <a:t>Self-trolling </a:t>
            </a:r>
            <a:r>
              <a:rPr lang="en-GB" sz="1400" b="1" i="1" u="sng" spc="-100" dirty="0">
                <a:solidFill>
                  <a:srgbClr val="FF0000"/>
                </a:solidFill>
                <a:ea typeface="+mj-ea"/>
              </a:rPr>
              <a:t>(</a:t>
            </a:r>
            <a:r>
              <a:rPr lang="en-GB" sz="1400" i="1" dirty="0">
                <a:solidFill>
                  <a:srgbClr val="FF0000"/>
                </a:solidFill>
              </a:rPr>
              <a:t>use a relevant news story) </a:t>
            </a:r>
            <a:endParaRPr lang="en-GB" sz="1400" b="1" i="1" u="sng" spc="-100" dirty="0">
              <a:solidFill>
                <a:srgbClr val="FF0000"/>
              </a:solidFill>
              <a:ea typeface="+mj-ea"/>
            </a:endParaRPr>
          </a:p>
        </p:txBody>
      </p:sp>
      <p:sp>
        <p:nvSpPr>
          <p:cNvPr id="15" name="Rectangle 14">
            <a:extLst>
              <a:ext uri="{FF2B5EF4-FFF2-40B4-BE49-F238E27FC236}">
                <a16:creationId xmlns:a16="http://schemas.microsoft.com/office/drawing/2014/main" id="{4030BCC3-429C-43ED-A920-EC0ED7F86FE8}"/>
              </a:ext>
            </a:extLst>
          </p:cNvPr>
          <p:cNvSpPr/>
          <p:nvPr/>
        </p:nvSpPr>
        <p:spPr>
          <a:xfrm>
            <a:off x="0" y="1052513"/>
            <a:ext cx="5651500" cy="5048250"/>
          </a:xfrm>
          <a:prstGeom prst="rect">
            <a:avLst/>
          </a:prstGeom>
        </p:spPr>
        <p:txBody>
          <a:bodyPr>
            <a:spAutoFit/>
          </a:bodyPr>
          <a:lstStyle/>
          <a:p>
            <a:pPr eaLnBrk="1" fontAlgn="auto" hangingPunct="1">
              <a:spcBef>
                <a:spcPts val="0"/>
              </a:spcBef>
              <a:spcAft>
                <a:spcPts val="0"/>
              </a:spcAft>
              <a:defRPr/>
            </a:pPr>
            <a:r>
              <a:rPr lang="en-GB" sz="1400" kern="0" dirty="0"/>
              <a:t>Tragic teen Hannah Smith was not targeted by anonymous trolls on Ask.fm detectives believe.</a:t>
            </a:r>
          </a:p>
          <a:p>
            <a:pPr eaLnBrk="1" fontAlgn="auto" hangingPunct="1">
              <a:spcBef>
                <a:spcPts val="0"/>
              </a:spcBef>
              <a:spcAft>
                <a:spcPts val="0"/>
              </a:spcAft>
              <a:defRPr/>
            </a:pPr>
            <a:r>
              <a:rPr lang="en-GB" sz="1400" kern="0" dirty="0"/>
              <a:t>Instead detectives believe the troubled 14-year-old sent herself abusive messages on the popular social networking website.</a:t>
            </a:r>
          </a:p>
          <a:p>
            <a:pPr eaLnBrk="1" fontAlgn="auto" hangingPunct="1">
              <a:spcBef>
                <a:spcPts val="0"/>
              </a:spcBef>
              <a:spcAft>
                <a:spcPts val="0"/>
              </a:spcAft>
              <a:defRPr/>
            </a:pPr>
            <a:endParaRPr lang="en-GB" sz="1400" kern="0" dirty="0">
              <a:hlinkClick r:id="rId3"/>
            </a:endParaRPr>
          </a:p>
          <a:p>
            <a:pPr eaLnBrk="1" fontAlgn="auto" hangingPunct="1">
              <a:spcBef>
                <a:spcPts val="0"/>
              </a:spcBef>
              <a:spcAft>
                <a:spcPts val="0"/>
              </a:spcAft>
              <a:defRPr/>
            </a:pPr>
            <a:r>
              <a:rPr lang="en-GB" sz="1400" kern="0" dirty="0"/>
              <a:t>Popular schoolgirl Hannah was found hanged in her bedroom inside her family home in Lutterworth, Leics. last August 2013. </a:t>
            </a:r>
          </a:p>
          <a:p>
            <a:pPr eaLnBrk="1" fontAlgn="auto" hangingPunct="1">
              <a:spcBef>
                <a:spcPts val="0"/>
              </a:spcBef>
              <a:spcAft>
                <a:spcPts val="0"/>
              </a:spcAft>
              <a:defRPr/>
            </a:pPr>
            <a:endParaRPr lang="en-GB" sz="1400" kern="0" dirty="0"/>
          </a:p>
          <a:p>
            <a:pPr eaLnBrk="1" fontAlgn="auto" hangingPunct="1">
              <a:spcBef>
                <a:spcPts val="0"/>
              </a:spcBef>
              <a:spcAft>
                <a:spcPts val="0"/>
              </a:spcAft>
              <a:defRPr/>
            </a:pPr>
            <a:r>
              <a:rPr lang="en-GB" sz="1400" kern="0" dirty="0"/>
              <a:t>Dozens of abusive anonymous messages were found on Hannah’s Ask.fm profile following her death - raising fears she had been targeted by trolls.</a:t>
            </a:r>
          </a:p>
          <a:p>
            <a:pPr eaLnBrk="1" fontAlgn="auto" hangingPunct="1">
              <a:spcBef>
                <a:spcPts val="0"/>
              </a:spcBef>
              <a:spcAft>
                <a:spcPts val="0"/>
              </a:spcAft>
              <a:defRPr/>
            </a:pPr>
            <a:endParaRPr lang="en-GB" sz="1400" kern="0" dirty="0"/>
          </a:p>
          <a:p>
            <a:pPr eaLnBrk="1" fontAlgn="auto" hangingPunct="1">
              <a:spcBef>
                <a:spcPts val="0"/>
              </a:spcBef>
              <a:spcAft>
                <a:spcPts val="0"/>
              </a:spcAft>
              <a:defRPr/>
            </a:pPr>
            <a:r>
              <a:rPr lang="en-GB" sz="1400" kern="0" dirty="0"/>
              <a:t>But during a pre-inquest review into her death it emerged there was no evidence she was the victim of trolling . </a:t>
            </a:r>
          </a:p>
          <a:p>
            <a:pPr eaLnBrk="1" fontAlgn="auto" hangingPunct="1">
              <a:spcBef>
                <a:spcPts val="0"/>
              </a:spcBef>
              <a:spcAft>
                <a:spcPts val="0"/>
              </a:spcAft>
              <a:defRPr/>
            </a:pPr>
            <a:endParaRPr lang="en-GB" sz="1400" kern="0" dirty="0"/>
          </a:p>
          <a:p>
            <a:pPr eaLnBrk="1" fontAlgn="auto" hangingPunct="1">
              <a:spcBef>
                <a:spcPts val="0"/>
              </a:spcBef>
              <a:spcAft>
                <a:spcPts val="0"/>
              </a:spcAft>
              <a:defRPr/>
            </a:pPr>
            <a:r>
              <a:rPr lang="en-GB" sz="1400" kern="0" dirty="0"/>
              <a:t>Dad Dave, 45, revealed after the hearing at Leicester Town Hall that police told him Hannah sent the anonymous messages to herself.</a:t>
            </a:r>
          </a:p>
          <a:p>
            <a:pPr eaLnBrk="1" fontAlgn="auto" hangingPunct="1">
              <a:spcBef>
                <a:spcPts val="0"/>
              </a:spcBef>
              <a:spcAft>
                <a:spcPts val="0"/>
              </a:spcAft>
              <a:defRPr/>
            </a:pPr>
            <a:br>
              <a:rPr lang="en-GB" sz="1400" kern="0" dirty="0"/>
            </a:br>
            <a:r>
              <a:rPr lang="en-GB" sz="1400" kern="0" dirty="0"/>
              <a:t>Ask.fm said that 98% of the messages had come from the same IP address as Hannah’s.</a:t>
            </a:r>
          </a:p>
          <a:p>
            <a:pPr eaLnBrk="1" fontAlgn="auto" hangingPunct="1">
              <a:spcBef>
                <a:spcPts val="0"/>
              </a:spcBef>
              <a:spcAft>
                <a:spcPts val="0"/>
              </a:spcAft>
              <a:defRPr/>
            </a:pPr>
            <a:r>
              <a:rPr lang="en-GB" sz="1400" kern="0" dirty="0"/>
              <a:t>A source said: “The company have looked at every identity - the IP addresses are trackable. She posted the anonymous things herself”- </a:t>
            </a:r>
            <a:r>
              <a:rPr lang="en-GB" sz="1400" i="1" kern="0" dirty="0"/>
              <a:t>rf Daily Mail.</a:t>
            </a:r>
          </a:p>
        </p:txBody>
      </p:sp>
      <p:pic>
        <p:nvPicPr>
          <p:cNvPr id="38916" name="Picture 18">
            <a:extLst>
              <a:ext uri="{FF2B5EF4-FFF2-40B4-BE49-F238E27FC236}">
                <a16:creationId xmlns:a16="http://schemas.microsoft.com/office/drawing/2014/main" id="{852B82B0-498D-4C1F-826C-8CCE636AA1B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2500" t="26154" r="18877" b="59787"/>
          <a:stretch>
            <a:fillRect/>
          </a:stretch>
        </p:blipFill>
        <p:spPr bwMode="auto">
          <a:xfrm>
            <a:off x="5651500" y="1125538"/>
            <a:ext cx="3492500"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7" name="Picture 19">
            <a:extLst>
              <a:ext uri="{FF2B5EF4-FFF2-40B4-BE49-F238E27FC236}">
                <a16:creationId xmlns:a16="http://schemas.microsoft.com/office/drawing/2014/main" id="{BE107D7F-7972-49E7-AC9C-A768C6E624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2357" t="29681" r="39243" b="11102"/>
          <a:stretch>
            <a:fillRect/>
          </a:stretch>
        </p:blipFill>
        <p:spPr bwMode="auto">
          <a:xfrm>
            <a:off x="5795963" y="1989138"/>
            <a:ext cx="3348037"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a:extLst>
              <a:ext uri="{FF2B5EF4-FFF2-40B4-BE49-F238E27FC236}">
                <a16:creationId xmlns:a16="http://schemas.microsoft.com/office/drawing/2014/main" id="{C35C63C9-12DE-42B8-81F7-E9FA4680275C}"/>
              </a:ext>
            </a:extLst>
          </p:cNvPr>
          <p:cNvSpPr>
            <a:spLocks noGrp="1"/>
          </p:cNvSpPr>
          <p:nvPr>
            <p:ph type="ftr" sz="quarter" idx="11"/>
          </p:nvPr>
        </p:nvSpPr>
        <p:spPr/>
        <p:txBody>
          <a:bodyPr/>
          <a:lstStyle/>
          <a:p>
            <a:pPr>
              <a:defRPr/>
            </a:pPr>
            <a:r>
              <a:rPr lang="en-GB"/>
              <a:t>Template: Parent/Carer engagement January 2018</a:t>
            </a:r>
          </a:p>
        </p:txBody>
      </p:sp>
      <p:pic>
        <p:nvPicPr>
          <p:cNvPr id="38919" name="Picture 8" descr="A screenshot of a cell phone&#10;&#10;Description generated with high confidence">
            <a:extLst>
              <a:ext uri="{FF2B5EF4-FFF2-40B4-BE49-F238E27FC236}">
                <a16:creationId xmlns:a16="http://schemas.microsoft.com/office/drawing/2014/main" id="{F5BBB3B2-2652-4CA5-B3C6-0630B42A24BB}"/>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0" name="Picture 9">
            <a:extLst>
              <a:ext uri="{FF2B5EF4-FFF2-40B4-BE49-F238E27FC236}">
                <a16:creationId xmlns:a16="http://schemas.microsoft.com/office/drawing/2014/main" id="{FC17CF3A-39A5-4A45-959F-E2BA411F95D4}"/>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8">
            <a:extLst>
              <a:ext uri="{FF2B5EF4-FFF2-40B4-BE49-F238E27FC236}">
                <a16:creationId xmlns:a16="http://schemas.microsoft.com/office/drawing/2014/main" id="{AE7830C5-BDC2-4990-A66B-13F29974BE19}"/>
              </a:ext>
            </a:extLst>
          </p:cNvPr>
          <p:cNvSpPr>
            <a:spLocks noChangeArrowheads="1"/>
          </p:cNvSpPr>
          <p:nvPr/>
        </p:nvSpPr>
        <p:spPr bwMode="auto">
          <a:xfrm>
            <a:off x="179388" y="333375"/>
            <a:ext cx="78486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b="1" u="sng">
                <a:latin typeface="Arial" panose="020B0604020202020204" pitchFamily="34" charset="0"/>
              </a:rPr>
              <a:t>Grooming</a:t>
            </a:r>
            <a:endParaRPr lang="en-GB" altLang="en-US" sz="2000" b="1" i="1" u="sng">
              <a:latin typeface="Arial" panose="020B0604020202020204" pitchFamily="34" charset="0"/>
            </a:endParaRPr>
          </a:p>
          <a:p>
            <a:pPr eaLnBrk="1" hangingPunct="1">
              <a:spcBef>
                <a:spcPct val="0"/>
              </a:spcBef>
              <a:buFontTx/>
              <a:buNone/>
            </a:pPr>
            <a:br>
              <a:rPr lang="en-GB" altLang="en-US" sz="1800" i="1">
                <a:latin typeface="Arial" panose="020B0604020202020204" pitchFamily="34" charset="0"/>
              </a:rPr>
            </a:br>
            <a:endParaRPr lang="en-GB" altLang="en-US" sz="1800"/>
          </a:p>
        </p:txBody>
      </p:sp>
      <p:sp>
        <p:nvSpPr>
          <p:cNvPr id="10" name="TextBox 9">
            <a:extLst>
              <a:ext uri="{FF2B5EF4-FFF2-40B4-BE49-F238E27FC236}">
                <a16:creationId xmlns:a16="http://schemas.microsoft.com/office/drawing/2014/main" id="{85027480-7190-4295-840E-1466C5156247}"/>
              </a:ext>
            </a:extLst>
          </p:cNvPr>
          <p:cNvSpPr txBox="1"/>
          <p:nvPr/>
        </p:nvSpPr>
        <p:spPr>
          <a:xfrm>
            <a:off x="179388" y="823913"/>
            <a:ext cx="8640762" cy="5216525"/>
          </a:xfrm>
          <a:prstGeom prst="rect">
            <a:avLst/>
          </a:prstGeom>
          <a:noFill/>
        </p:spPr>
        <p:txBody>
          <a:bodyPr>
            <a:spAutoFit/>
          </a:bodyPr>
          <a:lstStyle/>
          <a:p>
            <a:pPr eaLnBrk="1" fontAlgn="auto" hangingPunct="1">
              <a:lnSpc>
                <a:spcPct val="90000"/>
              </a:lnSpc>
              <a:spcBef>
                <a:spcPts val="0"/>
              </a:spcBef>
              <a:spcAft>
                <a:spcPts val="0"/>
              </a:spcAft>
              <a:defRPr/>
            </a:pPr>
            <a:r>
              <a:rPr lang="en-GB" dirty="0"/>
              <a:t>Grooming used to be a complex activity requiring manipulation of the child and their environment – this has been simplified by technology  (available 24/7), ease of access to children through IT communications, naivety of parents, carers and protectors and the availability of a number of social networking sites</a:t>
            </a:r>
          </a:p>
          <a:p>
            <a:pPr eaLnBrk="1" fontAlgn="auto" hangingPunct="1">
              <a:lnSpc>
                <a:spcPct val="90000"/>
              </a:lnSpc>
              <a:spcBef>
                <a:spcPts val="0"/>
              </a:spcBef>
              <a:spcAft>
                <a:spcPts val="0"/>
              </a:spcAft>
              <a:defRPr/>
            </a:pPr>
            <a:endParaRPr lang="en-GB" i="1" dirty="0"/>
          </a:p>
          <a:p>
            <a:pPr marL="285750" indent="-285750" eaLnBrk="1" fontAlgn="auto" hangingPunct="1">
              <a:spcBef>
                <a:spcPts val="0"/>
              </a:spcBef>
              <a:spcAft>
                <a:spcPts val="0"/>
              </a:spcAft>
              <a:buFont typeface="Arial" panose="020B0604020202020204" pitchFamily="34" charset="0"/>
              <a:buChar char="•"/>
              <a:defRPr/>
            </a:pPr>
            <a:r>
              <a:rPr lang="en-GB" dirty="0"/>
              <a:t>Grooming process may take minutes, hours, days or months</a:t>
            </a:r>
          </a:p>
          <a:p>
            <a:pPr eaLnBrk="1" fontAlgn="auto" hangingPunct="1">
              <a:spcBef>
                <a:spcPts val="0"/>
              </a:spcBef>
              <a:spcAft>
                <a:spcPts val="0"/>
              </a:spcAft>
              <a:defRPr/>
            </a:pPr>
            <a:r>
              <a:rPr lang="en-GB" dirty="0"/>
              <a:t> </a:t>
            </a:r>
          </a:p>
          <a:p>
            <a:pPr marL="285750" indent="-285750" eaLnBrk="1" fontAlgn="auto" hangingPunct="1">
              <a:spcBef>
                <a:spcPts val="0"/>
              </a:spcBef>
              <a:spcAft>
                <a:spcPts val="0"/>
              </a:spcAft>
              <a:buFont typeface="Arial" panose="020B0604020202020204" pitchFamily="34" charset="0"/>
              <a:buChar char="•"/>
              <a:defRPr/>
            </a:pPr>
            <a:r>
              <a:rPr lang="en-GB" dirty="0"/>
              <a:t>Groomers remain at different phases depending on the dynamics between their goals, needs or style and the reactions of the young person </a:t>
            </a:r>
          </a:p>
          <a:p>
            <a:pPr eaLnBrk="1" fontAlgn="auto" hangingPunct="1">
              <a:spcBef>
                <a:spcPts val="0"/>
              </a:spcBef>
              <a:spcAft>
                <a:spcPts val="0"/>
              </a:spcAft>
              <a:defRPr/>
            </a:pPr>
            <a:endParaRPr lang="en-GB" dirty="0"/>
          </a:p>
          <a:p>
            <a:pPr marL="285750" indent="-285750" eaLnBrk="1" fontAlgn="auto" hangingPunct="1">
              <a:spcBef>
                <a:spcPts val="0"/>
              </a:spcBef>
              <a:spcAft>
                <a:spcPts val="0"/>
              </a:spcAft>
              <a:buFont typeface="Arial" panose="020B0604020202020204" pitchFamily="34" charset="0"/>
              <a:buChar char="•"/>
              <a:defRPr/>
            </a:pPr>
            <a:r>
              <a:rPr lang="en-GB" dirty="0"/>
              <a:t>Offenders tend to use what worked previously</a:t>
            </a:r>
          </a:p>
          <a:p>
            <a:pPr eaLnBrk="1" fontAlgn="auto" hangingPunct="1">
              <a:spcBef>
                <a:spcPts val="0"/>
              </a:spcBef>
              <a:spcAft>
                <a:spcPts val="0"/>
              </a:spcAft>
              <a:defRPr/>
            </a:pPr>
            <a:r>
              <a:rPr lang="en-GB" dirty="0"/>
              <a:t> </a:t>
            </a:r>
          </a:p>
          <a:p>
            <a:pPr marL="285750" indent="-285750" eaLnBrk="1" fontAlgn="auto" hangingPunct="1">
              <a:spcBef>
                <a:spcPts val="0"/>
              </a:spcBef>
              <a:spcAft>
                <a:spcPts val="0"/>
              </a:spcAft>
              <a:buFont typeface="Arial" panose="020B0604020202020204" pitchFamily="34" charset="0"/>
              <a:buChar char="•"/>
              <a:defRPr/>
            </a:pPr>
            <a:r>
              <a:rPr lang="en-GB" dirty="0"/>
              <a:t>Use a wide range of internet facilities to contact young people </a:t>
            </a:r>
          </a:p>
          <a:p>
            <a:pPr eaLnBrk="1" fontAlgn="auto" hangingPunct="1">
              <a:spcBef>
                <a:spcPts val="0"/>
              </a:spcBef>
              <a:spcAft>
                <a:spcPts val="0"/>
              </a:spcAft>
              <a:defRPr/>
            </a:pPr>
            <a:endParaRPr lang="en-GB" dirty="0"/>
          </a:p>
          <a:p>
            <a:pPr marL="285750" indent="-285750" eaLnBrk="1" fontAlgn="auto" hangingPunct="1">
              <a:spcBef>
                <a:spcPts val="0"/>
              </a:spcBef>
              <a:spcAft>
                <a:spcPts val="0"/>
              </a:spcAft>
              <a:buFont typeface="Arial" panose="020B0604020202020204" pitchFamily="34" charset="0"/>
              <a:buChar char="•"/>
              <a:defRPr/>
            </a:pPr>
            <a:r>
              <a:rPr lang="en-GB" dirty="0"/>
              <a:t>Use multiple identities </a:t>
            </a:r>
          </a:p>
          <a:p>
            <a:pPr eaLnBrk="1" fontAlgn="auto" hangingPunct="1">
              <a:spcBef>
                <a:spcPts val="0"/>
              </a:spcBef>
              <a:spcAft>
                <a:spcPts val="0"/>
              </a:spcAft>
              <a:defRPr/>
            </a:pPr>
            <a:endParaRPr lang="en-GB" dirty="0"/>
          </a:p>
          <a:p>
            <a:pPr marL="285750" indent="-285750" eaLnBrk="1" fontAlgn="auto" hangingPunct="1">
              <a:spcBef>
                <a:spcPts val="0"/>
              </a:spcBef>
              <a:spcAft>
                <a:spcPts val="0"/>
              </a:spcAft>
              <a:buFont typeface="Arial" panose="020B0604020202020204" pitchFamily="34" charset="0"/>
              <a:buChar char="•"/>
              <a:defRPr/>
            </a:pPr>
            <a:r>
              <a:rPr lang="en-GB" dirty="0"/>
              <a:t>Use blackmail (sextortion )</a:t>
            </a:r>
          </a:p>
          <a:p>
            <a:pPr eaLnBrk="1" fontAlgn="auto" hangingPunct="1">
              <a:spcBef>
                <a:spcPts val="0"/>
              </a:spcBef>
              <a:spcAft>
                <a:spcPts val="0"/>
              </a:spcAft>
              <a:defRPr/>
            </a:pPr>
            <a:r>
              <a:rPr lang="en-GB" dirty="0"/>
              <a:t> </a:t>
            </a:r>
          </a:p>
          <a:p>
            <a:pPr marL="285750" indent="-285750" eaLnBrk="1" fontAlgn="auto" hangingPunct="1">
              <a:spcBef>
                <a:spcPts val="0"/>
              </a:spcBef>
              <a:spcAft>
                <a:spcPts val="0"/>
              </a:spcAft>
              <a:buFont typeface="Arial" panose="020B0604020202020204" pitchFamily="34" charset="0"/>
              <a:buChar char="•"/>
              <a:defRPr/>
            </a:pPr>
            <a:r>
              <a:rPr lang="en-GB" dirty="0"/>
              <a:t>No ‘one size fits all’ – range and fluidity of behaviours </a:t>
            </a:r>
          </a:p>
        </p:txBody>
      </p:sp>
      <p:sp>
        <p:nvSpPr>
          <p:cNvPr id="28676" name="Footer Placeholder 1">
            <a:extLst>
              <a:ext uri="{FF2B5EF4-FFF2-40B4-BE49-F238E27FC236}">
                <a16:creationId xmlns:a16="http://schemas.microsoft.com/office/drawing/2014/main" id="{28F5773D-FC60-49E3-8095-50150EB1DC10}"/>
              </a:ext>
            </a:extLst>
          </p:cNvPr>
          <p:cNvSpPr>
            <a:spLocks noGrp="1"/>
          </p:cNvSpPr>
          <p:nvPr>
            <p:ph type="ftr"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defRPr/>
            </a:pPr>
            <a:r>
              <a:rPr lang="en-GB" altLang="en-US" dirty="0">
                <a:solidFill>
                  <a:srgbClr val="898989"/>
                </a:solidFill>
              </a:rPr>
              <a:t>Template: Parent/Carer engagement January 2018</a:t>
            </a:r>
          </a:p>
        </p:txBody>
      </p:sp>
      <p:pic>
        <p:nvPicPr>
          <p:cNvPr id="40965" name="Picture 6" descr="A screenshot of a cell phone&#10;&#10;Description generated with high confidence">
            <a:extLst>
              <a:ext uri="{FF2B5EF4-FFF2-40B4-BE49-F238E27FC236}">
                <a16:creationId xmlns:a16="http://schemas.microsoft.com/office/drawing/2014/main" id="{BDD69B0E-D3AD-45B5-B695-C9BFD62CFD8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6" name="Picture 7">
            <a:extLst>
              <a:ext uri="{FF2B5EF4-FFF2-40B4-BE49-F238E27FC236}">
                <a16:creationId xmlns:a16="http://schemas.microsoft.com/office/drawing/2014/main" id="{4FF9D71B-DF93-4B64-951C-500CEA3EAF8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8">
            <a:extLst>
              <a:ext uri="{FF2B5EF4-FFF2-40B4-BE49-F238E27FC236}">
                <a16:creationId xmlns:a16="http://schemas.microsoft.com/office/drawing/2014/main" id="{FC157B51-C7CB-416A-9F4D-8D811F097773}"/>
              </a:ext>
            </a:extLst>
          </p:cNvPr>
          <p:cNvSpPr>
            <a:spLocks noChangeArrowheads="1"/>
          </p:cNvSpPr>
          <p:nvPr/>
        </p:nvSpPr>
        <p:spPr bwMode="auto">
          <a:xfrm>
            <a:off x="468313" y="196850"/>
            <a:ext cx="8567737" cy="572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b="1" u="sng">
                <a:latin typeface="Arial" panose="020B0604020202020204" pitchFamily="34" charset="0"/>
              </a:rPr>
              <a:t>What can we do?</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Parents/carers can't possibly be on top of all of the systems their children use</a:t>
            </a:r>
          </a:p>
          <a:p>
            <a:pPr eaLnBrk="1" hangingPunct="1">
              <a:spcBef>
                <a:spcPct val="0"/>
              </a:spcBef>
              <a:buFontTx/>
              <a:buNone/>
            </a:pPr>
            <a:r>
              <a:rPr lang="en-GB" altLang="en-US" sz="1800" b="1">
                <a:latin typeface="Arial" panose="020B0604020202020204" pitchFamily="34" charset="0"/>
              </a:rPr>
              <a:t>Any </a:t>
            </a:r>
            <a:r>
              <a:rPr lang="en-GB" altLang="en-US" sz="1800">
                <a:latin typeface="Arial" panose="020B0604020202020204" pitchFamily="34" charset="0"/>
              </a:rPr>
              <a:t>internet enabled device can give access to web based systems.</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Parents/carers don’t always understand why their children ‘share’ over social networking sites.</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BUT:</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Keep the lines of communication with your children as open as possible and work together to figure out what's appropriate for them, in terms of safety,</a:t>
            </a:r>
          </a:p>
          <a:p>
            <a:pPr eaLnBrk="1" hangingPunct="1">
              <a:spcBef>
                <a:spcPct val="0"/>
              </a:spcBef>
              <a:buFontTx/>
              <a:buNone/>
            </a:pPr>
            <a:r>
              <a:rPr lang="en-GB" altLang="en-US" sz="1800">
                <a:latin typeface="Arial" panose="020B0604020202020204" pitchFamily="34" charset="0"/>
              </a:rPr>
              <a:t>privacy, reputation and time management </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Keep up to date with changing privacy settings</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Talk with your children about their favourite tools – with genuine interest, not fear, because they're more likely to come to you if they ever need help</a:t>
            </a:r>
          </a:p>
          <a:p>
            <a:pPr eaLnBrk="1" hangingPunct="1">
              <a:spcBef>
                <a:spcPct val="0"/>
              </a:spcBef>
              <a:buFontTx/>
              <a:buNone/>
            </a:pPr>
            <a:endParaRPr lang="en-GB" altLang="en-US" sz="1800">
              <a:latin typeface="Arial" panose="020B0604020202020204" pitchFamily="34" charset="0"/>
            </a:endParaRPr>
          </a:p>
          <a:p>
            <a:pPr eaLnBrk="1" hangingPunct="1">
              <a:spcBef>
                <a:spcPct val="0"/>
              </a:spcBef>
              <a:buFontTx/>
              <a:buNone/>
            </a:pPr>
            <a:r>
              <a:rPr lang="en-GB" altLang="en-US" sz="1800">
                <a:latin typeface="Arial" panose="020B0604020202020204" pitchFamily="34" charset="0"/>
              </a:rPr>
              <a:t>Share concerns with other family members and school/college</a:t>
            </a:r>
          </a:p>
        </p:txBody>
      </p:sp>
      <p:sp>
        <p:nvSpPr>
          <p:cNvPr id="2" name="Footer Placeholder 1">
            <a:extLst>
              <a:ext uri="{FF2B5EF4-FFF2-40B4-BE49-F238E27FC236}">
                <a16:creationId xmlns:a16="http://schemas.microsoft.com/office/drawing/2014/main" id="{A4DFC275-4315-498E-ABBE-52F2E7331046}"/>
              </a:ext>
            </a:extLst>
          </p:cNvPr>
          <p:cNvSpPr>
            <a:spLocks noGrp="1"/>
          </p:cNvSpPr>
          <p:nvPr>
            <p:ph type="ftr" sz="quarter" idx="11"/>
          </p:nvPr>
        </p:nvSpPr>
        <p:spPr/>
        <p:txBody>
          <a:bodyPr/>
          <a:lstStyle/>
          <a:p>
            <a:pPr>
              <a:defRPr/>
            </a:pPr>
            <a:r>
              <a:rPr lang="en-GB"/>
              <a:t>Template: Parent/Carer engagement January 2018</a:t>
            </a:r>
          </a:p>
        </p:txBody>
      </p:sp>
      <p:pic>
        <p:nvPicPr>
          <p:cNvPr id="41988" name="Picture 6" descr="A screenshot of a cell phone&#10;&#10;Description generated with high confidence">
            <a:extLst>
              <a:ext uri="{FF2B5EF4-FFF2-40B4-BE49-F238E27FC236}">
                <a16:creationId xmlns:a16="http://schemas.microsoft.com/office/drawing/2014/main" id="{98C2613E-5142-4ADC-BE3C-B1B3039ED6C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9" name="Picture 7">
            <a:extLst>
              <a:ext uri="{FF2B5EF4-FFF2-40B4-BE49-F238E27FC236}">
                <a16:creationId xmlns:a16="http://schemas.microsoft.com/office/drawing/2014/main" id="{81055437-B7D1-4769-A313-3972AFCD27C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8">
            <a:extLst>
              <a:ext uri="{FF2B5EF4-FFF2-40B4-BE49-F238E27FC236}">
                <a16:creationId xmlns:a16="http://schemas.microsoft.com/office/drawing/2014/main" id="{F5837E8A-7C94-46F8-B48F-5A60355C5133}"/>
              </a:ext>
            </a:extLst>
          </p:cNvPr>
          <p:cNvSpPr>
            <a:spLocks noChangeArrowheads="1"/>
          </p:cNvSpPr>
          <p:nvPr/>
        </p:nvSpPr>
        <p:spPr bwMode="auto">
          <a:xfrm>
            <a:off x="468313" y="196850"/>
            <a:ext cx="85677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b="1" u="sng">
                <a:latin typeface="Arial" panose="020B0604020202020204" pitchFamily="34" charset="0"/>
              </a:rPr>
              <a:t>Useful Links and resources for parents and carers </a:t>
            </a:r>
          </a:p>
        </p:txBody>
      </p:sp>
      <p:sp>
        <p:nvSpPr>
          <p:cNvPr id="43011" name="TextBox 1">
            <a:extLst>
              <a:ext uri="{FF2B5EF4-FFF2-40B4-BE49-F238E27FC236}">
                <a16:creationId xmlns:a16="http://schemas.microsoft.com/office/drawing/2014/main" id="{10325D34-48F1-4041-A4F6-F637D2371C3F}"/>
              </a:ext>
            </a:extLst>
          </p:cNvPr>
          <p:cNvSpPr txBox="1">
            <a:spLocks noChangeArrowheads="1"/>
          </p:cNvSpPr>
          <p:nvPr/>
        </p:nvSpPr>
        <p:spPr bwMode="auto">
          <a:xfrm>
            <a:off x="323850" y="596900"/>
            <a:ext cx="8496300" cy="6186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u="sng" dirty="0">
                <a:latin typeface="Arial" panose="020B0604020202020204" pitchFamily="34" charset="0"/>
                <a:hlinkClick r:id="rId2"/>
              </a:rPr>
              <a:t>https://www.dudleysafeandsound.org/onlinesafety</a:t>
            </a:r>
            <a:endParaRPr lang="en-GB" altLang="en-US" sz="1400" u="sng" dirty="0">
              <a:latin typeface="Arial" panose="020B0604020202020204" pitchFamily="34" charset="0"/>
            </a:endParaRPr>
          </a:p>
          <a:p>
            <a:pPr eaLnBrk="1" hangingPunct="1">
              <a:spcBef>
                <a:spcPct val="0"/>
              </a:spcBef>
              <a:buFontTx/>
              <a:buNone/>
            </a:pPr>
            <a:endParaRPr lang="en-GB" altLang="en-US" sz="1400" u="sng" dirty="0">
              <a:latin typeface="Arial" panose="020B0604020202020204" pitchFamily="34" charset="0"/>
            </a:endParaRPr>
          </a:p>
          <a:p>
            <a:pPr eaLnBrk="1" hangingPunct="1">
              <a:spcBef>
                <a:spcPct val="0"/>
              </a:spcBef>
              <a:buFontTx/>
              <a:buNone/>
            </a:pPr>
            <a:r>
              <a:rPr lang="en-GB" altLang="en-US" sz="1400" dirty="0">
                <a:latin typeface="Arial" panose="020B0604020202020204" pitchFamily="34" charset="0"/>
                <a:hlinkClick r:id="rId3"/>
              </a:rPr>
              <a:t>https://www.thinkuknow.co.uk/parents/</a:t>
            </a:r>
            <a:endParaRPr lang="en-GB" altLang="en-US" sz="1400" dirty="0">
              <a:latin typeface="Arial" panose="020B0604020202020204" pitchFamily="34" charset="0"/>
            </a:endParaRPr>
          </a:p>
          <a:p>
            <a:pPr eaLnBrk="1" hangingPunct="1">
              <a:spcBef>
                <a:spcPct val="0"/>
              </a:spcBef>
              <a:buFontTx/>
              <a:buNone/>
            </a:pPr>
            <a:endParaRPr lang="en-GB" altLang="en-US" sz="1400" dirty="0">
              <a:latin typeface="Arial" panose="020B0604020202020204" pitchFamily="34" charset="0"/>
            </a:endParaRPr>
          </a:p>
          <a:p>
            <a:pPr eaLnBrk="1" hangingPunct="1">
              <a:spcBef>
                <a:spcPct val="0"/>
              </a:spcBef>
              <a:buFontTx/>
              <a:buNone/>
            </a:pPr>
            <a:r>
              <a:rPr lang="en-GB" altLang="en-US" sz="1400" dirty="0">
                <a:latin typeface="Arial" panose="020B0604020202020204" pitchFamily="34" charset="0"/>
                <a:hlinkClick r:id="rId4"/>
              </a:rPr>
              <a:t>https://www.thinkuknow.co.uk/parents/Listing/?cat=75&amp;ref=4824#mMain</a:t>
            </a:r>
            <a:endParaRPr lang="en-GB" altLang="en-US" sz="1400" dirty="0">
              <a:latin typeface="Arial" panose="020B0604020202020204" pitchFamily="34" charset="0"/>
            </a:endParaRPr>
          </a:p>
          <a:p>
            <a:pPr eaLnBrk="1" hangingPunct="1">
              <a:spcBef>
                <a:spcPct val="0"/>
              </a:spcBef>
              <a:buFontTx/>
              <a:buNone/>
            </a:pPr>
            <a:r>
              <a:rPr lang="en-GB" altLang="en-US" sz="1400" dirty="0">
                <a:latin typeface="Arial" panose="020B0604020202020204" pitchFamily="34" charset="0"/>
              </a:rPr>
              <a:t>( online safety films to watch with your children)</a:t>
            </a:r>
          </a:p>
          <a:p>
            <a:pPr eaLnBrk="1" hangingPunct="1">
              <a:spcBef>
                <a:spcPct val="0"/>
              </a:spcBef>
              <a:buFontTx/>
              <a:buNone/>
            </a:pPr>
            <a:r>
              <a:rPr lang="en-GB" altLang="en-US" sz="1400" dirty="0">
                <a:latin typeface="Arial" panose="020B0604020202020204" pitchFamily="34" charset="0"/>
              </a:rPr>
              <a:t> </a:t>
            </a:r>
            <a:r>
              <a:rPr lang="en-GB" altLang="en-US" sz="1400" dirty="0">
                <a:latin typeface="Arial" panose="020B0604020202020204" pitchFamily="34" charset="0"/>
                <a:hlinkClick r:id="rId5"/>
              </a:rPr>
              <a:t>http://parentinfo.org/</a:t>
            </a:r>
            <a:endParaRPr lang="en-GB" altLang="en-US" sz="1400" dirty="0">
              <a:latin typeface="Arial" panose="020B0604020202020204" pitchFamily="34" charset="0"/>
            </a:endParaRPr>
          </a:p>
          <a:p>
            <a:pPr eaLnBrk="1" hangingPunct="1">
              <a:spcBef>
                <a:spcPct val="0"/>
              </a:spcBef>
              <a:buFontTx/>
              <a:buNone/>
            </a:pPr>
            <a:endParaRPr lang="en-GB" altLang="en-US" sz="1400" dirty="0">
              <a:latin typeface="Arial" panose="020B0604020202020204" pitchFamily="34" charset="0"/>
            </a:endParaRPr>
          </a:p>
          <a:p>
            <a:pPr eaLnBrk="1" hangingPunct="1">
              <a:spcBef>
                <a:spcPct val="0"/>
              </a:spcBef>
              <a:buFontTx/>
              <a:buNone/>
            </a:pPr>
            <a:r>
              <a:rPr lang="en-GB" altLang="en-US" sz="1400" dirty="0">
                <a:latin typeface="Arial" panose="020B0604020202020204" pitchFamily="34" charset="0"/>
                <a:hlinkClick r:id="rId6"/>
              </a:rPr>
              <a:t>https://www.internetmatters.org/</a:t>
            </a:r>
            <a:endParaRPr lang="en-GB" altLang="en-US" sz="1400" dirty="0">
              <a:latin typeface="Arial" panose="020B0604020202020204" pitchFamily="34" charset="0"/>
            </a:endParaRPr>
          </a:p>
          <a:p>
            <a:pPr eaLnBrk="1" hangingPunct="1">
              <a:spcBef>
                <a:spcPct val="0"/>
              </a:spcBef>
              <a:buFontTx/>
              <a:buNone/>
            </a:pPr>
            <a:r>
              <a:rPr lang="en-GB" altLang="en-US" sz="1400" dirty="0">
                <a:latin typeface="Arial" panose="020B0604020202020204" pitchFamily="34" charset="0"/>
                <a:hlinkClick r:id="rId7"/>
              </a:rPr>
              <a:t>https://www.saferinternet.org.uk/advice-centre/parents-and-carers/resources-parents-and-carers</a:t>
            </a:r>
            <a:endParaRPr lang="en-GB" altLang="en-US" sz="1400" dirty="0">
              <a:latin typeface="Arial" panose="020B0604020202020204" pitchFamily="34" charset="0"/>
            </a:endParaRPr>
          </a:p>
          <a:p>
            <a:pPr eaLnBrk="1" hangingPunct="1">
              <a:spcBef>
                <a:spcPct val="0"/>
              </a:spcBef>
              <a:buFontTx/>
              <a:buNone/>
            </a:pPr>
            <a:endParaRPr lang="en-GB" altLang="en-US" sz="1400" dirty="0">
              <a:latin typeface="Arial" panose="020B0604020202020204" pitchFamily="34" charset="0"/>
            </a:endParaRPr>
          </a:p>
          <a:p>
            <a:pPr eaLnBrk="1" hangingPunct="1">
              <a:spcBef>
                <a:spcPct val="0"/>
              </a:spcBef>
              <a:buFontTx/>
              <a:buNone/>
            </a:pPr>
            <a:r>
              <a:rPr lang="en-GB" altLang="en-US" sz="1400" dirty="0">
                <a:latin typeface="Arial" panose="020B0604020202020204" pitchFamily="34" charset="0"/>
                <a:hlinkClick r:id="rId8"/>
              </a:rPr>
              <a:t>https://www.getsafeonline.org/</a:t>
            </a:r>
            <a:endParaRPr lang="en-GB" altLang="en-US" sz="1400" dirty="0">
              <a:latin typeface="Arial" panose="020B0604020202020204" pitchFamily="34" charset="0"/>
            </a:endParaRPr>
          </a:p>
          <a:p>
            <a:pPr eaLnBrk="1" hangingPunct="1">
              <a:spcBef>
                <a:spcPct val="0"/>
              </a:spcBef>
              <a:buFontTx/>
              <a:buNone/>
            </a:pPr>
            <a:endParaRPr lang="en-GB" altLang="en-US" sz="1400" dirty="0">
              <a:latin typeface="Arial" panose="020B0604020202020204" pitchFamily="34" charset="0"/>
            </a:endParaRPr>
          </a:p>
          <a:p>
            <a:pPr eaLnBrk="1" hangingPunct="1">
              <a:spcBef>
                <a:spcPct val="0"/>
              </a:spcBef>
              <a:buFontTx/>
              <a:buNone/>
            </a:pPr>
            <a:r>
              <a:rPr lang="en-GB" altLang="en-US" sz="1400" dirty="0">
                <a:latin typeface="Arial" panose="020B0604020202020204" pitchFamily="34" charset="0"/>
                <a:hlinkClick r:id="rId9"/>
              </a:rPr>
              <a:t>https://parentzone.org.uk/</a:t>
            </a:r>
            <a:endParaRPr lang="en-GB" altLang="en-US" sz="1400" dirty="0">
              <a:latin typeface="Arial" panose="020B0604020202020204" pitchFamily="34" charset="0"/>
            </a:endParaRPr>
          </a:p>
          <a:p>
            <a:pPr eaLnBrk="1" hangingPunct="1">
              <a:spcBef>
                <a:spcPct val="0"/>
              </a:spcBef>
              <a:buFontTx/>
              <a:buNone/>
            </a:pPr>
            <a:endParaRPr lang="en-GB" altLang="en-US" sz="1400" dirty="0">
              <a:latin typeface="Arial" panose="020B0604020202020204" pitchFamily="34" charset="0"/>
            </a:endParaRPr>
          </a:p>
          <a:p>
            <a:pPr eaLnBrk="1" hangingPunct="1">
              <a:spcBef>
                <a:spcPct val="0"/>
              </a:spcBef>
              <a:buFontTx/>
              <a:buNone/>
            </a:pPr>
            <a:r>
              <a:rPr lang="en-GB" altLang="en-US" sz="1400" dirty="0">
                <a:latin typeface="Arial" panose="020B0604020202020204" pitchFamily="34" charset="0"/>
                <a:hlinkClick r:id="rId10"/>
              </a:rPr>
              <a:t>https://parentzone.org.uk/system/files/attachments/Digital%20Parenting%206%20NEW.pdf</a:t>
            </a:r>
            <a:endParaRPr lang="en-GB" altLang="en-US" sz="1400" dirty="0">
              <a:latin typeface="Arial" panose="020B0604020202020204" pitchFamily="34" charset="0"/>
            </a:endParaRPr>
          </a:p>
          <a:p>
            <a:pPr eaLnBrk="1" hangingPunct="1">
              <a:spcBef>
                <a:spcPct val="0"/>
              </a:spcBef>
              <a:buFontTx/>
              <a:buNone/>
            </a:pPr>
            <a:endParaRPr lang="en-GB" altLang="en-US" sz="1400" dirty="0">
              <a:latin typeface="Arial" panose="020B0604020202020204" pitchFamily="34" charset="0"/>
            </a:endParaRPr>
          </a:p>
          <a:p>
            <a:pPr eaLnBrk="1" hangingPunct="1">
              <a:spcBef>
                <a:spcPct val="0"/>
              </a:spcBef>
              <a:buFontTx/>
              <a:buNone/>
            </a:pPr>
            <a:r>
              <a:rPr lang="en-GB" altLang="en-US" sz="1400" dirty="0">
                <a:latin typeface="Arial" panose="020B0604020202020204" pitchFamily="34" charset="0"/>
                <a:hlinkClick r:id="rId11"/>
              </a:rPr>
              <a:t>http://www.net-aware.org.uk/networks/?order=-popularity#</a:t>
            </a:r>
            <a:endParaRPr lang="en-GB" altLang="en-US" sz="1400" dirty="0">
              <a:latin typeface="Arial" panose="020B0604020202020204" pitchFamily="34" charset="0"/>
            </a:endParaRPr>
          </a:p>
          <a:p>
            <a:pPr eaLnBrk="1" hangingPunct="1">
              <a:spcBef>
                <a:spcPct val="0"/>
              </a:spcBef>
              <a:buFontTx/>
              <a:buNone/>
            </a:pPr>
            <a:endParaRPr lang="en-GB" altLang="en-US" sz="1400" dirty="0">
              <a:latin typeface="Arial" panose="020B0604020202020204" pitchFamily="34" charset="0"/>
              <a:hlinkClick r:id="rId12" action="ppaction://hlinkfile"/>
            </a:endParaRPr>
          </a:p>
          <a:p>
            <a:pPr eaLnBrk="1" hangingPunct="1">
              <a:spcBef>
                <a:spcPct val="0"/>
              </a:spcBef>
              <a:buFontTx/>
              <a:buNone/>
            </a:pPr>
            <a:r>
              <a:rPr lang="en-GB" altLang="en-US" sz="1400" dirty="0">
                <a:latin typeface="Arial" panose="020B0604020202020204" pitchFamily="34" charset="0"/>
                <a:hlinkClick r:id="rId12" action="ppaction://hlinkfile"/>
              </a:rPr>
              <a:t>Fact Sheet- </a:t>
            </a:r>
            <a:r>
              <a:rPr lang="en-GB" altLang="en-US" sz="1400" dirty="0">
                <a:latin typeface="Arial" panose="020B0604020202020204" pitchFamily="34" charset="0"/>
              </a:rPr>
              <a:t>A comprehensive list of Information and Online resources</a:t>
            </a:r>
          </a:p>
          <a:p>
            <a:pPr eaLnBrk="1" hangingPunct="1">
              <a:spcBef>
                <a:spcPct val="0"/>
              </a:spcBef>
              <a:buFontTx/>
              <a:buNone/>
            </a:pPr>
            <a:endParaRPr lang="en-GB" altLang="en-US" sz="1400" dirty="0">
              <a:latin typeface="Arial" panose="020B0604020202020204" pitchFamily="34" charset="0"/>
            </a:endParaRPr>
          </a:p>
          <a:p>
            <a:pPr eaLnBrk="1" hangingPunct="1">
              <a:spcBef>
                <a:spcPct val="0"/>
              </a:spcBef>
              <a:buFontTx/>
              <a:buNone/>
            </a:pPr>
            <a:r>
              <a:rPr lang="en-GB" altLang="en-US" sz="1400" dirty="0">
                <a:latin typeface="Arial" panose="020B0604020202020204" pitchFamily="34" charset="0"/>
                <a:hlinkClick r:id="rId13"/>
              </a:rPr>
              <a:t>http://www.childnet.com/parents-and-carers</a:t>
            </a:r>
            <a:endParaRPr lang="en-GB" altLang="en-US" sz="1400" dirty="0">
              <a:latin typeface="Arial" panose="020B0604020202020204" pitchFamily="34" charset="0"/>
            </a:endParaRPr>
          </a:p>
          <a:p>
            <a:pPr eaLnBrk="1" hangingPunct="1">
              <a:spcBef>
                <a:spcPct val="0"/>
              </a:spcBef>
              <a:buFontTx/>
              <a:buNone/>
            </a:pPr>
            <a:endParaRPr lang="en-GB" altLang="en-US" sz="1400" dirty="0">
              <a:latin typeface="Arial" panose="020B0604020202020204" pitchFamily="34" charset="0"/>
            </a:endParaRPr>
          </a:p>
          <a:p>
            <a:pPr eaLnBrk="1" hangingPunct="1">
              <a:spcBef>
                <a:spcPct val="0"/>
              </a:spcBef>
              <a:buNone/>
            </a:pPr>
            <a:r>
              <a:rPr lang="en-GB" altLang="en-US" sz="1400" dirty="0">
                <a:latin typeface="Arial" panose="020B0604020202020204" pitchFamily="34" charset="0"/>
                <a:hlinkClick r:id="rId14"/>
              </a:rPr>
              <a:t>http://www.childnet.com/ufiles/online-safety-calendar-2017-2019.pdf</a:t>
            </a:r>
            <a:r>
              <a:rPr lang="en-GB" altLang="en-US" sz="1400" dirty="0">
                <a:latin typeface="Arial" panose="020B0604020202020204" pitchFamily="34" charset="0"/>
              </a:rPr>
              <a:t> </a:t>
            </a:r>
          </a:p>
          <a:p>
            <a:pPr eaLnBrk="1" hangingPunct="1">
              <a:spcBef>
                <a:spcPct val="0"/>
              </a:spcBef>
              <a:buFontTx/>
              <a:buNone/>
            </a:pPr>
            <a:endParaRPr lang="en-GB" altLang="en-US" sz="1400" dirty="0">
              <a:latin typeface="Arial" panose="020B0604020202020204" pitchFamily="34" charset="0"/>
            </a:endParaRPr>
          </a:p>
          <a:p>
            <a:pPr eaLnBrk="1" hangingPunct="1">
              <a:spcBef>
                <a:spcPct val="0"/>
              </a:spcBef>
              <a:buFontTx/>
              <a:buNone/>
            </a:pPr>
            <a:r>
              <a:rPr lang="en-GB" altLang="en-US" sz="1400" dirty="0">
                <a:latin typeface="Arial" panose="020B0604020202020204" pitchFamily="34" charset="0"/>
                <a:hlinkClick r:id="rId15"/>
              </a:rPr>
              <a:t>https://www.barclays.co.uk/digital-confidence/eagles/</a:t>
            </a:r>
            <a:endParaRPr lang="en-GB" altLang="en-US" sz="1400" dirty="0">
              <a:latin typeface="Arial" panose="020B0604020202020204" pitchFamily="34" charset="0"/>
            </a:endParaRPr>
          </a:p>
          <a:p>
            <a:pPr eaLnBrk="1" hangingPunct="1">
              <a:spcBef>
                <a:spcPct val="0"/>
              </a:spcBef>
              <a:buFontTx/>
              <a:buNone/>
            </a:pPr>
            <a:endParaRPr lang="en-GB" altLang="en-US" sz="1400" dirty="0">
              <a:latin typeface="Arial" panose="020B0604020202020204" pitchFamily="34" charset="0"/>
            </a:endParaRPr>
          </a:p>
          <a:p>
            <a:pPr eaLnBrk="1" hangingPunct="1">
              <a:spcBef>
                <a:spcPct val="0"/>
              </a:spcBef>
              <a:buFontTx/>
              <a:buNone/>
            </a:pPr>
            <a:endParaRPr lang="en-GB" altLang="en-US" sz="1800" dirty="0"/>
          </a:p>
        </p:txBody>
      </p:sp>
      <p:sp>
        <p:nvSpPr>
          <p:cNvPr id="3" name="Footer Placeholder 2">
            <a:extLst>
              <a:ext uri="{FF2B5EF4-FFF2-40B4-BE49-F238E27FC236}">
                <a16:creationId xmlns:a16="http://schemas.microsoft.com/office/drawing/2014/main" id="{646CD689-D4F3-492B-A4EE-78D1EFA9D827}"/>
              </a:ext>
            </a:extLst>
          </p:cNvPr>
          <p:cNvSpPr>
            <a:spLocks noGrp="1"/>
          </p:cNvSpPr>
          <p:nvPr>
            <p:ph type="ftr" sz="quarter" idx="11"/>
          </p:nvPr>
        </p:nvSpPr>
        <p:spPr/>
        <p:txBody>
          <a:bodyPr/>
          <a:lstStyle/>
          <a:p>
            <a:pPr>
              <a:defRPr/>
            </a:pPr>
            <a:r>
              <a:rPr lang="en-GB"/>
              <a:t>Template: Parent/Carer engagement January 2018</a:t>
            </a:r>
          </a:p>
        </p:txBody>
      </p:sp>
      <p:pic>
        <p:nvPicPr>
          <p:cNvPr id="43013" name="Picture 6" descr="A screenshot of a cell phone&#10;&#10;Description generated with high confidence">
            <a:extLst>
              <a:ext uri="{FF2B5EF4-FFF2-40B4-BE49-F238E27FC236}">
                <a16:creationId xmlns:a16="http://schemas.microsoft.com/office/drawing/2014/main" id="{E5E6DFAF-81C2-4514-A769-EBAF4927DC3D}"/>
              </a:ext>
            </a:extLst>
          </p:cNvPr>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4" name="Picture 7">
            <a:extLst>
              <a:ext uri="{FF2B5EF4-FFF2-40B4-BE49-F238E27FC236}">
                <a16:creationId xmlns:a16="http://schemas.microsoft.com/office/drawing/2014/main" id="{071EA3DE-B49F-43DF-84C7-6C9014BB6C1F}"/>
              </a:ext>
            </a:extLst>
          </p:cNvPr>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Box 8">
            <a:extLst>
              <a:ext uri="{FF2B5EF4-FFF2-40B4-BE49-F238E27FC236}">
                <a16:creationId xmlns:a16="http://schemas.microsoft.com/office/drawing/2014/main" id="{6B4A36BC-CA37-4986-9BCA-AB26E9C21547}"/>
              </a:ext>
            </a:extLst>
          </p:cNvPr>
          <p:cNvSpPr txBox="1">
            <a:spLocks noChangeArrowheads="1"/>
          </p:cNvSpPr>
          <p:nvPr/>
        </p:nvSpPr>
        <p:spPr bwMode="auto">
          <a:xfrm>
            <a:off x="395288" y="1773238"/>
            <a:ext cx="8280400"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a:latin typeface="Arial" panose="020B0604020202020204" pitchFamily="34" charset="0"/>
              </a:rPr>
              <a:t>Questions</a:t>
            </a:r>
          </a:p>
          <a:p>
            <a:pPr algn="ctr" eaLnBrk="1" hangingPunct="1">
              <a:spcBef>
                <a:spcPct val="0"/>
              </a:spcBef>
              <a:buFontTx/>
              <a:buNone/>
            </a:pPr>
            <a:endParaRPr lang="en-GB" altLang="en-US">
              <a:latin typeface="Arial" panose="020B0604020202020204" pitchFamily="34" charset="0"/>
            </a:endParaRPr>
          </a:p>
          <a:p>
            <a:pPr algn="ctr" eaLnBrk="1" hangingPunct="1">
              <a:spcBef>
                <a:spcPct val="0"/>
              </a:spcBef>
              <a:buFontTx/>
              <a:buNone/>
            </a:pPr>
            <a:endParaRPr lang="en-GB" altLang="en-US">
              <a:latin typeface="Arial" panose="020B0604020202020204" pitchFamily="34" charset="0"/>
            </a:endParaRPr>
          </a:p>
          <a:p>
            <a:pPr algn="ctr" eaLnBrk="1" hangingPunct="1">
              <a:spcBef>
                <a:spcPct val="0"/>
              </a:spcBef>
              <a:buFontTx/>
              <a:buNone/>
            </a:pPr>
            <a:endParaRPr lang="en-GB" altLang="en-US">
              <a:latin typeface="Arial" panose="020B0604020202020204" pitchFamily="34" charset="0"/>
            </a:endParaRPr>
          </a:p>
        </p:txBody>
      </p:sp>
      <p:sp>
        <p:nvSpPr>
          <p:cNvPr id="2" name="Footer Placeholder 1">
            <a:extLst>
              <a:ext uri="{FF2B5EF4-FFF2-40B4-BE49-F238E27FC236}">
                <a16:creationId xmlns:a16="http://schemas.microsoft.com/office/drawing/2014/main" id="{692845E4-2951-4E16-9D28-05675B042559}"/>
              </a:ext>
            </a:extLst>
          </p:cNvPr>
          <p:cNvSpPr>
            <a:spLocks noGrp="1"/>
          </p:cNvSpPr>
          <p:nvPr>
            <p:ph type="ftr" sz="quarter" idx="11"/>
          </p:nvPr>
        </p:nvSpPr>
        <p:spPr/>
        <p:txBody>
          <a:bodyPr/>
          <a:lstStyle/>
          <a:p>
            <a:pPr>
              <a:defRPr/>
            </a:pPr>
            <a:r>
              <a:rPr lang="en-GB"/>
              <a:t>Template: Parent/Carer engagement January 2018</a:t>
            </a:r>
          </a:p>
        </p:txBody>
      </p:sp>
      <p:pic>
        <p:nvPicPr>
          <p:cNvPr id="44036" name="Picture 6" descr="A screenshot of a cell phone&#10;&#10;Description generated with high confidence">
            <a:extLst>
              <a:ext uri="{FF2B5EF4-FFF2-40B4-BE49-F238E27FC236}">
                <a16:creationId xmlns:a16="http://schemas.microsoft.com/office/drawing/2014/main" id="{721A0745-63E3-44C2-A364-DFBAEEC87CA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34088" y="64865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7" name="Picture 7">
            <a:extLst>
              <a:ext uri="{FF2B5EF4-FFF2-40B4-BE49-F238E27FC236}">
                <a16:creationId xmlns:a16="http://schemas.microsoft.com/office/drawing/2014/main" id="{7198C221-BF20-4E49-87E6-7F4E1E20021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18338" y="6464300"/>
            <a:ext cx="4921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1743</TotalTime>
  <Words>3459</Words>
  <Application>Microsoft Office PowerPoint</Application>
  <PresentationFormat>On-screen Show (4:3)</PresentationFormat>
  <Paragraphs>366</Paragraphs>
  <Slides>29</Slides>
  <Notes>10</Notes>
  <HiddenSlides>0</HiddenSlides>
  <MMClips>0</MMClips>
  <ScaleCrop>false</ScaleCrop>
  <HeadingPairs>
    <vt:vector size="6" baseType="variant">
      <vt:variant>
        <vt:lpstr>Fonts Used</vt:lpstr>
      </vt:variant>
      <vt:variant>
        <vt:i4>2</vt:i4>
      </vt:variant>
      <vt:variant>
        <vt:lpstr>Theme</vt:lpstr>
      </vt:variant>
      <vt:variant>
        <vt:i4>3</vt:i4>
      </vt:variant>
      <vt:variant>
        <vt:lpstr>Slide Titles</vt:lpstr>
      </vt:variant>
      <vt:variant>
        <vt:i4>29</vt:i4>
      </vt:variant>
    </vt:vector>
  </HeadingPairs>
  <TitlesOfParts>
    <vt:vector size="34" baseType="lpstr">
      <vt:lpstr>Arial</vt:lpstr>
      <vt:lpstr>Calibri</vt:lpstr>
      <vt:lpstr>Office Theme</vt:lpstr>
      <vt:lpstr>Custom Design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Heather</dc:creator>
  <cp:lastModifiedBy>Heather Jeavons</cp:lastModifiedBy>
  <cp:revision>323</cp:revision>
  <dcterms:created xsi:type="dcterms:W3CDTF">2014-08-14T09:11:16Z</dcterms:created>
  <dcterms:modified xsi:type="dcterms:W3CDTF">2018-01-15T08:33:23Z</dcterms:modified>
</cp:coreProperties>
</file>